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256" r:id="rId2"/>
    <p:sldId id="460" r:id="rId3"/>
    <p:sldId id="459" r:id="rId4"/>
    <p:sldId id="386" r:id="rId5"/>
    <p:sldId id="451" r:id="rId6"/>
    <p:sldId id="455" r:id="rId7"/>
    <p:sldId id="383" r:id="rId8"/>
    <p:sldId id="446" r:id="rId9"/>
    <p:sldId id="377" r:id="rId10"/>
    <p:sldId id="397" r:id="rId11"/>
    <p:sldId id="398" r:id="rId12"/>
    <p:sldId id="399" r:id="rId13"/>
    <p:sldId id="400" r:id="rId14"/>
    <p:sldId id="401" r:id="rId15"/>
    <p:sldId id="402" r:id="rId16"/>
    <p:sldId id="403" r:id="rId17"/>
    <p:sldId id="385" r:id="rId18"/>
    <p:sldId id="273" r:id="rId19"/>
    <p:sldId id="429" r:id="rId20"/>
    <p:sldId id="490" r:id="rId21"/>
    <p:sldId id="487" r:id="rId22"/>
    <p:sldId id="260" r:id="rId23"/>
    <p:sldId id="382" r:id="rId24"/>
    <p:sldId id="360" r:id="rId25"/>
    <p:sldId id="361" r:id="rId26"/>
    <p:sldId id="428" r:id="rId27"/>
    <p:sldId id="259" r:id="rId28"/>
    <p:sldId id="261" r:id="rId29"/>
    <p:sldId id="462" r:id="rId30"/>
    <p:sldId id="461" r:id="rId31"/>
    <p:sldId id="471" r:id="rId32"/>
    <p:sldId id="362" r:id="rId33"/>
    <p:sldId id="388" r:id="rId34"/>
    <p:sldId id="352" r:id="rId35"/>
    <p:sldId id="353" r:id="rId36"/>
    <p:sldId id="348" r:id="rId37"/>
    <p:sldId id="491" r:id="rId38"/>
    <p:sldId id="493" r:id="rId39"/>
    <p:sldId id="349" r:id="rId40"/>
    <p:sldId id="378" r:id="rId41"/>
    <p:sldId id="351" r:id="rId42"/>
    <p:sldId id="434" r:id="rId43"/>
    <p:sldId id="464" r:id="rId44"/>
    <p:sldId id="350" r:id="rId45"/>
    <p:sldId id="494" r:id="rId46"/>
    <p:sldId id="363" r:id="rId47"/>
    <p:sldId id="369" r:id="rId48"/>
    <p:sldId id="475" r:id="rId49"/>
    <p:sldId id="470" r:id="rId50"/>
    <p:sldId id="384" r:id="rId51"/>
    <p:sldId id="407" r:id="rId52"/>
    <p:sldId id="468" r:id="rId53"/>
    <p:sldId id="489" r:id="rId54"/>
    <p:sldId id="488" r:id="rId55"/>
    <p:sldId id="449" r:id="rId56"/>
    <p:sldId id="467" r:id="rId57"/>
    <p:sldId id="472" r:id="rId58"/>
    <p:sldId id="448" r:id="rId59"/>
    <p:sldId id="466" r:id="rId60"/>
    <p:sldId id="415" r:id="rId61"/>
    <p:sldId id="410" r:id="rId62"/>
    <p:sldId id="412" r:id="rId63"/>
    <p:sldId id="413" r:id="rId64"/>
    <p:sldId id="458" r:id="rId65"/>
    <p:sldId id="430" r:id="rId66"/>
    <p:sldId id="452" r:id="rId67"/>
    <p:sldId id="463" r:id="rId68"/>
    <p:sldId id="431" r:id="rId69"/>
    <p:sldId id="406" r:id="rId70"/>
    <p:sldId id="408" r:id="rId71"/>
    <p:sldId id="405" r:id="rId72"/>
    <p:sldId id="444" r:id="rId73"/>
    <p:sldId id="443" r:id="rId74"/>
    <p:sldId id="445" r:id="rId75"/>
    <p:sldId id="454" r:id="rId76"/>
    <p:sldId id="498" r:id="rId77"/>
    <p:sldId id="499" r:id="rId78"/>
    <p:sldId id="495" r:id="rId79"/>
    <p:sldId id="496" r:id="rId80"/>
    <p:sldId id="497" r:id="rId81"/>
    <p:sldId id="438" r:id="rId82"/>
    <p:sldId id="500" r:id="rId83"/>
    <p:sldId id="476" r:id="rId84"/>
    <p:sldId id="389" r:id="rId85"/>
    <p:sldId id="456" r:id="rId86"/>
    <p:sldId id="262" r:id="rId87"/>
    <p:sldId id="341" r:id="rId88"/>
    <p:sldId id="482" r:id="rId89"/>
    <p:sldId id="372" r:id="rId90"/>
    <p:sldId id="484" r:id="rId91"/>
    <p:sldId id="483" r:id="rId92"/>
    <p:sldId id="485" r:id="rId93"/>
    <p:sldId id="421" r:id="rId94"/>
    <p:sldId id="486" r:id="rId95"/>
    <p:sldId id="437" r:id="rId96"/>
    <p:sldId id="347" r:id="rId97"/>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4F7B"/>
    <a:srgbClr val="C35533"/>
    <a:srgbClr val="FF33CC"/>
    <a:srgbClr val="5474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65" d="100"/>
          <a:sy n="65" d="100"/>
        </p:scale>
        <p:origin x="102"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06/04/2019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06/04/2019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854553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327781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53</a:t>
            </a:fld>
            <a:endParaRPr lang="fr-FR"/>
          </a:p>
        </p:txBody>
      </p:sp>
    </p:spTree>
    <p:extLst>
      <p:ext uri="{BB962C8B-B14F-4D97-AF65-F5344CB8AC3E}">
        <p14:creationId xmlns:p14="http://schemas.microsoft.com/office/powerpoint/2010/main" val="2980743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54</a:t>
            </a:fld>
            <a:endParaRPr lang="fr-FR"/>
          </a:p>
        </p:txBody>
      </p:sp>
    </p:spTree>
    <p:extLst>
      <p:ext uri="{BB962C8B-B14F-4D97-AF65-F5344CB8AC3E}">
        <p14:creationId xmlns:p14="http://schemas.microsoft.com/office/powerpoint/2010/main" val="3410958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17</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30</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31</a:t>
            </a:fld>
            <a:endParaRPr lang="fr-FR"/>
          </a:p>
        </p:txBody>
      </p:sp>
    </p:spTree>
    <p:extLst>
      <p:ext uri="{BB962C8B-B14F-4D97-AF65-F5344CB8AC3E}">
        <p14:creationId xmlns:p14="http://schemas.microsoft.com/office/powerpoint/2010/main" val="368912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37</a:t>
            </a:fld>
            <a:endParaRPr lang="fr-FR"/>
          </a:p>
        </p:txBody>
      </p:sp>
    </p:spTree>
    <p:extLst>
      <p:ext uri="{BB962C8B-B14F-4D97-AF65-F5344CB8AC3E}">
        <p14:creationId xmlns:p14="http://schemas.microsoft.com/office/powerpoint/2010/main" val="367008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38</a:t>
            </a:fld>
            <a:endParaRPr lang="fr-FR"/>
          </a:p>
        </p:txBody>
      </p:sp>
    </p:spTree>
    <p:extLst>
      <p:ext uri="{BB962C8B-B14F-4D97-AF65-F5344CB8AC3E}">
        <p14:creationId xmlns:p14="http://schemas.microsoft.com/office/powerpoint/2010/main" val="3655902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06/04/2019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06/04/2019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06/04/2019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06/04/2019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06/04/2019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06/04/2019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06/04/2019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06/04/2019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06/04/2019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5.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fielding"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5.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5.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5.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hyperlink" Target="https://fr.wikipedia.org/wiki/Liste_des_codes_HTTP" TargetMode="External"/><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api.exemple.com/plac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places/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personne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4.xml.rels><?xml version="1.0" encoding="UTF-8" standalone="yes"?>
<Relationships xmlns="http://schemas.openxmlformats.org/package/2006/relationships"><Relationship Id="rId3" Type="http://schemas.openxmlformats.org/officeDocument/2006/relationships/hyperlink" Target="http://monapi/personnes/3"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 Id="rId4" Type="http://schemas.openxmlformats.org/officeDocument/2006/relationships/hyperlink" Target="http://monapi/personnes/1"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monapi/personnes/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ietf.org/rfc/rfc2616.txt" TargetMode="External"/><Relationship Id="rId2" Type="http://schemas.openxmlformats.org/officeDocument/2006/relationships/hyperlink" Target="http://monapi/calculate-fibonacci"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stackoverflow.com/questions/1342506/why-is-form-enctype-multipart-form-data-required-when-uploading-a-file" TargetMode="External"/><Relationship Id="rId2" Type="http://schemas.openxmlformats.org/officeDocument/2006/relationships/hyperlink" Target="https://tools.ietf.org/html/rfc2388" TargetMode="External"/><Relationship Id="rId1" Type="http://schemas.openxmlformats.org/officeDocument/2006/relationships/slideLayout" Target="../slideLayouts/slideLayout2.xml"/><Relationship Id="rId6" Type="http://schemas.openxmlformats.org/officeDocument/2006/relationships/hyperlink" Target="http://monapi/home/uploadFiles/test.txt"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monapi/personnes/1"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hyperlink" Target="https://tools.ietf.org/html/rfc6902" TargetMode="External"/><Relationship Id="rId2" Type="http://schemas.openxmlformats.org/officeDocument/2006/relationships/hyperlink" Target="http://monapi/list/1"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hyperlink" Target="http://jsonpatch.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s://developer.mozilla.org/en-US/docs/Web/HTTP/Headers/If-Modified-Since" TargetMode="External"/><Relationship Id="rId5" Type="http://schemas.openxmlformats.org/officeDocument/2006/relationships/hyperlink" Target="https://developer.mozilla.org/en-US/docs/Web/HTTP/Headers/ETag" TargetMode="External"/><Relationship Id="rId4" Type="http://schemas.openxmlformats.org/officeDocument/2006/relationships/hyperlink" Target="https://developer.mozilla.org/en-US/docs/Web/HTTP/Headers/If-None-Match"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s://developer.mozilla.org/en-US/docs/Web/HTTP/Headers/If-Modified-Since" TargetMode="External"/><Relationship Id="rId5" Type="http://schemas.openxmlformats.org/officeDocument/2006/relationships/hyperlink" Target="https://developer.mozilla.org/en-US/docs/Web/HTTP/Headers/ETag" TargetMode="External"/><Relationship Id="rId4" Type="http://schemas.openxmlformats.org/officeDocument/2006/relationships/hyperlink" Target="https://developer.mozilla.org/en-US/docs/Web/HTTP/Headers/If-None-Match"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79.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22.jpeg"/><Relationship Id="rId4" Type="http://schemas.openxmlformats.org/officeDocument/2006/relationships/image" Target="../media/image21.jpeg"/></Relationships>
</file>

<file path=ppt/slides/_rels/slide81.xml.rels><?xml version="1.0" encoding="UTF-8" standalone="yes"?>
<Relationships xmlns="http://schemas.openxmlformats.org/package/2006/relationships"><Relationship Id="rId2" Type="http://schemas.openxmlformats.org/officeDocument/2006/relationships/hyperlink" Target="https://fr.wikipedia.org/wiki/Cache-Contro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developers.google.com/web/fundamentals/performance/optimizing-content-efficiency/http-caching?hl=fr"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hyperlink" Target="https://api.github.com/" TargetMode="External"/><Relationship Id="rId3" Type="http://schemas.openxmlformats.org/officeDocument/2006/relationships/hyperlink" Target="http://stateless.co/hal_specification.html" TargetMode="External"/><Relationship Id="rId7" Type="http://schemas.openxmlformats.org/officeDocument/2006/relationships/hyperlink" Target="http://www.hydra-cg.com/" TargetMode="External"/><Relationship Id="rId2" Type="http://schemas.openxmlformats.org/officeDocument/2006/relationships/hyperlink" Target="https://sookocheff.com/post/api/on-choosing-a-hypermedia-format/" TargetMode="External"/><Relationship Id="rId1" Type="http://schemas.openxmlformats.org/officeDocument/2006/relationships/slideLayout" Target="../slideLayouts/slideLayout2.xml"/><Relationship Id="rId6" Type="http://schemas.openxmlformats.org/officeDocument/2006/relationships/hyperlink" Target="https://www.w3.org/TR/json-ld/" TargetMode="External"/><Relationship Id="rId5" Type="http://schemas.openxmlformats.org/officeDocument/2006/relationships/hyperlink" Target="http://json-ld.org/" TargetMode="External"/><Relationship Id="rId4" Type="http://schemas.openxmlformats.org/officeDocument/2006/relationships/hyperlink" Target="http://jsonapi.org/" TargetMode="External"/><Relationship Id="rId9" Type="http://schemas.openxmlformats.org/officeDocument/2006/relationships/hyperlink" Target="http://course-rest.azurewebsites.net/api"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
        <p:nvSpPr>
          <p:cNvPr id="61" name="Espace réservé du contenu 2">
            <a:extLst>
              <a:ext uri="{FF2B5EF4-FFF2-40B4-BE49-F238E27FC236}">
                <a16:creationId xmlns:a16="http://schemas.microsoft.com/office/drawing/2014/main" id="{26DD1575-9BBE-4F4C-947D-1B5CB941EB4B}"/>
              </a:ext>
            </a:extLst>
          </p:cNvPr>
          <p:cNvSpPr txBox="1">
            <a:spLocks/>
          </p:cNvSpPr>
          <p:nvPr/>
        </p:nvSpPr>
        <p:spPr>
          <a:xfrm>
            <a:off x="2009985" y="4933466"/>
            <a:ext cx="1409490" cy="528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B050"/>
                </a:solidFill>
              </a:rPr>
              <a:t>Client</a:t>
            </a:r>
            <a:endParaRPr lang="fr-FR" dirty="0">
              <a:solidFill>
                <a:srgbClr val="00B050"/>
              </a:solidFill>
            </a:endParaRPr>
          </a:p>
        </p:txBody>
      </p:sp>
      <p:sp>
        <p:nvSpPr>
          <p:cNvPr id="74" name="Espace réservé du contenu 2">
            <a:extLst>
              <a:ext uri="{FF2B5EF4-FFF2-40B4-BE49-F238E27FC236}">
                <a16:creationId xmlns:a16="http://schemas.microsoft.com/office/drawing/2014/main" id="{9CC7CDD8-C06D-4DE3-92BC-21F1F570E38A}"/>
              </a:ext>
            </a:extLst>
          </p:cNvPr>
          <p:cNvSpPr txBox="1">
            <a:spLocks/>
          </p:cNvSpPr>
          <p:nvPr/>
        </p:nvSpPr>
        <p:spPr>
          <a:xfrm>
            <a:off x="1842965" y="2360403"/>
            <a:ext cx="1707081" cy="10148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spTree>
    <p:extLst>
      <p:ext uri="{BB962C8B-B14F-4D97-AF65-F5344CB8AC3E}">
        <p14:creationId xmlns:p14="http://schemas.microsoft.com/office/powerpoint/2010/main" val="938999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18</a:t>
            </a:fld>
            <a:endParaRPr lang="fr-FR"/>
          </a:p>
        </p:txBody>
      </p:sp>
    </p:spTree>
    <p:extLst>
      <p:ext uri="{BB962C8B-B14F-4D97-AF65-F5344CB8AC3E}">
        <p14:creationId xmlns:p14="http://schemas.microsoft.com/office/powerpoint/2010/main" val="171854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993298" y="2167128"/>
            <a:ext cx="5834222" cy="3547872"/>
          </a:xfrm>
        </p:spPr>
        <p:txBody>
          <a:bodyPr>
            <a:normAutofit/>
          </a:bodyPr>
          <a:lstStyle/>
          <a:p>
            <a:pPr marL="0" indent="0">
              <a:buNone/>
            </a:pPr>
            <a:r>
              <a:rPr lang="fr-FR" sz="3600" dirty="0"/>
              <a:t>REST est un style d'architecture défini dans la thèse de </a:t>
            </a:r>
            <a:r>
              <a:rPr lang="fr-FR" sz="3600" dirty="0">
                <a:solidFill>
                  <a:srgbClr val="0070C0"/>
                </a:solidFill>
              </a:rPr>
              <a:t>Roy Fielding</a:t>
            </a:r>
            <a:r>
              <a:rPr lang="fr-FR" sz="3600" dirty="0"/>
              <a:t> dans les années 2000, ce n'est ni un protocole ni un format. </a:t>
            </a:r>
          </a:p>
        </p:txBody>
      </p:sp>
      <p:pic>
        <p:nvPicPr>
          <p:cNvPr id="1026" name="Picture 2" descr="Roy T. Fielding">
            <a:extLst>
              <a:ext uri="{FF2B5EF4-FFF2-40B4-BE49-F238E27FC236}">
                <a16:creationId xmlns:a16="http://schemas.microsoft.com/office/drawing/2014/main" id="{A74B92DA-D443-4B92-B6ED-4B3A4415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1673" y="2008115"/>
            <a:ext cx="2640009" cy="26400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533AB-B798-44B0-AF47-B162EA435519}"/>
              </a:ext>
            </a:extLst>
          </p:cNvPr>
          <p:cNvSpPr/>
          <p:nvPr/>
        </p:nvSpPr>
        <p:spPr>
          <a:xfrm>
            <a:off x="7871673" y="4867528"/>
            <a:ext cx="3624860" cy="369332"/>
          </a:xfrm>
          <a:prstGeom prst="rect">
            <a:avLst/>
          </a:prstGeom>
        </p:spPr>
        <p:txBody>
          <a:bodyPr wrap="square">
            <a:spAutoFit/>
          </a:bodyPr>
          <a:lstStyle/>
          <a:p>
            <a:r>
              <a:rPr lang="fr-FR" dirty="0">
                <a:hlinkClick r:id="rId3"/>
              </a:rPr>
              <a:t>https://twitter.com/fielding</a:t>
            </a:r>
            <a:endParaRPr lang="fr-FR" dirty="0"/>
          </a:p>
        </p:txBody>
      </p:sp>
    </p:spTree>
    <p:extLst>
      <p:ext uri="{BB962C8B-B14F-4D97-AF65-F5344CB8AC3E}">
        <p14:creationId xmlns:p14="http://schemas.microsoft.com/office/powerpoint/2010/main" val="158683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1622463" y="4497759"/>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023209" y="4547001"/>
            <a:ext cx="522515" cy="424735"/>
          </a:xfrm>
          <a:prstGeom prst="rect">
            <a:avLst/>
          </a:prstGeom>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798" y="2102084"/>
            <a:ext cx="2103256" cy="2103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Ã©sultat de recherche d'images pour &quot;mvp microsoft&quot;">
            <a:extLst>
              <a:ext uri="{FF2B5EF4-FFF2-40B4-BE49-F238E27FC236}">
                <a16:creationId xmlns:a16="http://schemas.microsoft.com/office/drawing/2014/main" id="{38331DE4-D348-430D-9509-43EFF524DC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998" y="5838473"/>
            <a:ext cx="1696261" cy="6843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masters.centralelille.fr/wp-content/uploads/sites/7/2018/03/IG2I.jpg">
            <a:extLst>
              <a:ext uri="{FF2B5EF4-FFF2-40B4-BE49-F238E27FC236}">
                <a16:creationId xmlns:a16="http://schemas.microsoft.com/office/drawing/2014/main" id="{8BCF4E87-A55C-45C6-B7B1-F6FEDCC4DF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6196"/>
          <a:stretch/>
        </p:blipFill>
        <p:spPr bwMode="auto">
          <a:xfrm>
            <a:off x="7574538" y="3949125"/>
            <a:ext cx="2979664" cy="9420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Ã©sultat de recherche d'images pour &quot;logo axa&quot;">
            <a:extLst>
              <a:ext uri="{FF2B5EF4-FFF2-40B4-BE49-F238E27FC236}">
                <a16:creationId xmlns:a16="http://schemas.microsoft.com/office/drawing/2014/main" id="{6B3FA73B-DCFD-43C1-93EB-700239AE0F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3501" y="1098495"/>
            <a:ext cx="2103256" cy="210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benefits</a:t>
            </a:r>
            <a:endParaRPr lang="fr-FR" dirty="0"/>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5B2D7A0C-F677-467D-A353-4BBF69EFD53B}"/>
              </a:ext>
            </a:extLst>
          </p:cNvPr>
          <p:cNvSpPr/>
          <p:nvPr/>
        </p:nvSpPr>
        <p:spPr>
          <a:xfrm>
            <a:off x="1281112" y="2010890"/>
            <a:ext cx="4229098" cy="2800767"/>
          </a:xfrm>
          <a:prstGeom prst="rect">
            <a:avLst/>
          </a:prstGeom>
        </p:spPr>
        <p:txBody>
          <a:bodyPr wrap="square">
            <a:spAutoFit/>
          </a:bodyPr>
          <a:lstStyle/>
          <a:p>
            <a:pPr marL="457200" indent="-457200">
              <a:buFont typeface="Arial" panose="020B0604020202020204" pitchFamily="34" charset="0"/>
              <a:buChar char="•"/>
            </a:pPr>
            <a:r>
              <a:rPr lang="fr-FR" sz="4400" b="1" dirty="0">
                <a:solidFill>
                  <a:srgbClr val="0070C0"/>
                </a:solidFill>
              </a:rPr>
              <a:t>Performance</a:t>
            </a:r>
          </a:p>
          <a:p>
            <a:pPr marL="457200" indent="-457200">
              <a:buFont typeface="Arial" panose="020B0604020202020204" pitchFamily="34" charset="0"/>
              <a:buChar char="•"/>
            </a:pPr>
            <a:r>
              <a:rPr lang="fr-FR" sz="4400" b="1" dirty="0" err="1">
                <a:solidFill>
                  <a:srgbClr val="0070C0"/>
                </a:solidFill>
              </a:rPr>
              <a:t>Reliability</a:t>
            </a:r>
            <a:endParaRPr lang="fr-FR" sz="4400" b="1" dirty="0">
              <a:solidFill>
                <a:srgbClr val="0070C0"/>
              </a:solidFill>
            </a:endParaRPr>
          </a:p>
          <a:p>
            <a:pPr marL="457200" indent="-457200">
              <a:buFont typeface="Arial" panose="020B0604020202020204" pitchFamily="34" charset="0"/>
              <a:buChar char="•"/>
            </a:pPr>
            <a:r>
              <a:rPr lang="fr-FR" sz="4400" b="1" dirty="0" err="1">
                <a:solidFill>
                  <a:srgbClr val="0070C0"/>
                </a:solidFill>
              </a:rPr>
              <a:t>Scalability</a:t>
            </a:r>
            <a:endParaRPr lang="fr-FR" sz="4400" b="1" dirty="0">
              <a:solidFill>
                <a:srgbClr val="0070C0"/>
              </a:solidFill>
            </a:endParaRPr>
          </a:p>
          <a:p>
            <a:pPr marL="457200" indent="-457200">
              <a:buFont typeface="Arial" panose="020B0604020202020204" pitchFamily="34" charset="0"/>
              <a:buChar char="•"/>
            </a:pPr>
            <a:r>
              <a:rPr lang="fr-FR" sz="4400" b="1" dirty="0" err="1">
                <a:solidFill>
                  <a:srgbClr val="0070C0"/>
                </a:solidFill>
              </a:rPr>
              <a:t>Simplicity</a:t>
            </a:r>
            <a:endParaRPr lang="fr-FR" sz="4400" b="1" dirty="0">
              <a:solidFill>
                <a:srgbClr val="0070C0"/>
              </a:solidFill>
            </a:endParaRPr>
          </a:p>
        </p:txBody>
      </p:sp>
      <p:sp>
        <p:nvSpPr>
          <p:cNvPr id="6" name="Rectangle 5">
            <a:extLst>
              <a:ext uri="{FF2B5EF4-FFF2-40B4-BE49-F238E27FC236}">
                <a16:creationId xmlns:a16="http://schemas.microsoft.com/office/drawing/2014/main" id="{3A104318-CCB6-4E5B-93AF-F09FABBD843B}"/>
              </a:ext>
            </a:extLst>
          </p:cNvPr>
          <p:cNvSpPr/>
          <p:nvPr/>
        </p:nvSpPr>
        <p:spPr>
          <a:xfrm>
            <a:off x="6557966" y="1980113"/>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chemeClr val="bg1">
                    <a:lumMod val="50000"/>
                  </a:schemeClr>
                </a:solidFill>
              </a:rPr>
              <a:t>Modifiability</a:t>
            </a:r>
            <a:endParaRPr lang="fr-FR" sz="3600" b="1" dirty="0">
              <a:solidFill>
                <a:schemeClr val="bg1">
                  <a:lumMod val="50000"/>
                </a:schemeClr>
              </a:solidFill>
            </a:endParaRPr>
          </a:p>
          <a:p>
            <a:pPr marL="457200" indent="-457200">
              <a:buFont typeface="Arial" panose="020B0604020202020204" pitchFamily="34" charset="0"/>
              <a:buChar char="•"/>
            </a:pPr>
            <a:r>
              <a:rPr lang="fr-FR" sz="3600" b="1" dirty="0" err="1">
                <a:solidFill>
                  <a:schemeClr val="bg1">
                    <a:lumMod val="50000"/>
                  </a:schemeClr>
                </a:solidFill>
              </a:rPr>
              <a:t>Evolvability</a:t>
            </a:r>
            <a:endParaRPr lang="fr-FR" sz="3600" b="1" dirty="0">
              <a:solidFill>
                <a:schemeClr val="bg1">
                  <a:lumMod val="50000"/>
                </a:schemeClr>
              </a:solidFill>
            </a:endParaRPr>
          </a:p>
          <a:p>
            <a:pPr marL="457200" indent="-457200">
              <a:buFont typeface="Arial" panose="020B0604020202020204" pitchFamily="34" charset="0"/>
              <a:buChar char="•"/>
            </a:pPr>
            <a:r>
              <a:rPr lang="fr-FR" sz="3600" b="1" dirty="0" err="1">
                <a:solidFill>
                  <a:schemeClr val="bg1">
                    <a:lumMod val="50000"/>
                  </a:schemeClr>
                </a:solidFill>
              </a:rPr>
              <a:t>Extensibility</a:t>
            </a:r>
            <a:endParaRPr lang="fr-FR" sz="3600" b="1" dirty="0">
              <a:solidFill>
                <a:schemeClr val="bg1">
                  <a:lumMod val="50000"/>
                </a:schemeClr>
              </a:solidFill>
            </a:endParaRPr>
          </a:p>
          <a:p>
            <a:pPr marL="457200" indent="-457200">
              <a:buFont typeface="Arial" panose="020B0604020202020204" pitchFamily="34" charset="0"/>
              <a:buChar char="•"/>
            </a:pPr>
            <a:r>
              <a:rPr lang="fr-FR" sz="3600" b="1" dirty="0" err="1">
                <a:solidFill>
                  <a:schemeClr val="bg1">
                    <a:lumMod val="50000"/>
                  </a:schemeClr>
                </a:solidFill>
              </a:rPr>
              <a:t>Customizability</a:t>
            </a:r>
            <a:endParaRPr lang="fr-FR" sz="3600" b="1" dirty="0">
              <a:solidFill>
                <a:schemeClr val="bg1">
                  <a:lumMod val="50000"/>
                </a:schemeClr>
              </a:solidFill>
            </a:endParaRPr>
          </a:p>
          <a:p>
            <a:pPr marL="457200" indent="-457200">
              <a:buFont typeface="Arial" panose="020B0604020202020204" pitchFamily="34" charset="0"/>
              <a:buChar char="•"/>
            </a:pPr>
            <a:r>
              <a:rPr lang="fr-FR" sz="3600" b="1" dirty="0" err="1">
                <a:solidFill>
                  <a:schemeClr val="bg1">
                    <a:lumMod val="50000"/>
                  </a:schemeClr>
                </a:solidFill>
              </a:rPr>
              <a:t>Configurability</a:t>
            </a:r>
            <a:endParaRPr lang="fr-FR" sz="3600" b="1" dirty="0">
              <a:solidFill>
                <a:schemeClr val="bg1">
                  <a:lumMod val="50000"/>
                </a:schemeClr>
              </a:solidFill>
            </a:endParaRPr>
          </a:p>
        </p:txBody>
      </p:sp>
    </p:spTree>
    <p:extLst>
      <p:ext uri="{BB962C8B-B14F-4D97-AF65-F5344CB8AC3E}">
        <p14:creationId xmlns:p14="http://schemas.microsoft.com/office/powerpoint/2010/main" val="1129658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727225"/>
            <a:ext cx="10515600" cy="1686513"/>
          </a:xfrm>
        </p:spPr>
        <p:txBody>
          <a:bodyPr>
            <a:normAutofit/>
          </a:bodyPr>
          <a:lstStyle/>
          <a:p>
            <a:pPr marL="0" indent="0" algn="ctr">
              <a:buNone/>
            </a:pPr>
            <a:r>
              <a:rPr lang="fr-FR" sz="4400" dirty="0">
                <a:solidFill>
                  <a:srgbClr val="0070C0"/>
                </a:solidFill>
              </a:rPr>
              <a:t>Roy Fielding </a:t>
            </a:r>
            <a:r>
              <a:rPr lang="fr-FR" sz="4400" dirty="0"/>
              <a:t>à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46402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3128963" y="2814121"/>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709988"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629020" y="2486021"/>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versus </a:t>
            </a:r>
            <a:r>
              <a:rPr lang="fr-FR" dirty="0">
                <a:solidFill>
                  <a:srgbClr val="A74F7B"/>
                </a:solidFill>
              </a:rPr>
              <a:t>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6"/>
            <a:ext cx="1409490" cy="528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B050"/>
                </a:solidFill>
              </a:rPr>
              <a:t>Client</a:t>
            </a:r>
            <a:endParaRPr lang="fr-FR" dirty="0">
              <a:solidFill>
                <a:srgbClr val="00B050"/>
              </a:solidFill>
            </a:endParaRPr>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3"/>
            <a:ext cx="1707081" cy="10148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2457450"/>
            <a:ext cx="8600460" cy="3829232"/>
          </a:xfrm>
        </p:spPr>
        <p:txBody>
          <a:bodyPr>
            <a:normAutofit/>
          </a:bodyPr>
          <a:lstStyle/>
          <a:p>
            <a:pPr marL="1143000" indent="-1143000">
              <a:buFont typeface="+mj-lt"/>
              <a:buAutoNum type="arabicPeriod"/>
            </a:pPr>
            <a:r>
              <a:rPr lang="fr-FR" sz="6000" dirty="0">
                <a:solidFill>
                  <a:schemeClr val="bg2">
                    <a:lumMod val="10000"/>
                  </a:schemeClr>
                </a:solidFill>
              </a:rPr>
              <a:t>Introduction</a:t>
            </a:r>
          </a:p>
          <a:p>
            <a:pPr marL="1143000" indent="-1143000">
              <a:buFont typeface="+mj-lt"/>
              <a:buAutoNum type="arabicPeriod"/>
            </a:pPr>
            <a:r>
              <a:rPr lang="fr-FR" sz="6000" dirty="0">
                <a:solidFill>
                  <a:schemeClr val="bg2">
                    <a:lumMod val="10000"/>
                  </a:schemeClr>
                </a:solidFill>
              </a:rPr>
              <a:t>REST </a:t>
            </a:r>
          </a:p>
          <a:p>
            <a:pPr marL="1143000" indent="-114300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
        <p:nvSpPr>
          <p:cNvPr id="76" name="Espace réservé du contenu 2">
            <a:extLst>
              <a:ext uri="{FF2B5EF4-FFF2-40B4-BE49-F238E27FC236}">
                <a16:creationId xmlns:a16="http://schemas.microsoft.com/office/drawing/2014/main" id="{13C018DE-F9C3-4FBC-8FE4-5EF03D2EFE47}"/>
              </a:ext>
            </a:extLst>
          </p:cNvPr>
          <p:cNvSpPr txBox="1">
            <a:spLocks/>
          </p:cNvSpPr>
          <p:nvPr/>
        </p:nvSpPr>
        <p:spPr>
          <a:xfrm>
            <a:off x="2009985" y="4933466"/>
            <a:ext cx="1409490" cy="528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B050"/>
                </a:solidFill>
              </a:rPr>
              <a:t>Client</a:t>
            </a:r>
            <a:endParaRPr lang="fr-FR" dirty="0">
              <a:solidFill>
                <a:srgbClr val="00B050"/>
              </a:solidFill>
            </a:endParaRPr>
          </a:p>
        </p:txBody>
      </p:sp>
      <p:sp>
        <p:nvSpPr>
          <p:cNvPr id="77" name="Espace réservé du contenu 2">
            <a:extLst>
              <a:ext uri="{FF2B5EF4-FFF2-40B4-BE49-F238E27FC236}">
                <a16:creationId xmlns:a16="http://schemas.microsoft.com/office/drawing/2014/main" id="{A7EFAF0A-3ECC-446E-B8C5-738DD01F87E8}"/>
              </a:ext>
            </a:extLst>
          </p:cNvPr>
          <p:cNvSpPr txBox="1">
            <a:spLocks/>
          </p:cNvSpPr>
          <p:nvPr/>
        </p:nvSpPr>
        <p:spPr>
          <a:xfrm>
            <a:off x="1842965" y="2360403"/>
            <a:ext cx="1707081" cy="10148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spTree>
    <p:extLst>
      <p:ext uri="{BB962C8B-B14F-4D97-AF65-F5344CB8AC3E}">
        <p14:creationId xmlns:p14="http://schemas.microsoft.com/office/powerpoint/2010/main" val="4066266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pic>
        <p:nvPicPr>
          <p:cNvPr id="76" name="Picture 4" descr="Résultat de recherche d'images pour &quot;image serveur&quot;">
            <a:extLst>
              <a:ext uri="{FF2B5EF4-FFF2-40B4-BE49-F238E27FC236}">
                <a16:creationId xmlns:a16="http://schemas.microsoft.com/office/drawing/2014/main" id="{E9D57283-0D4E-4BED-A8B7-B1503BFF5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501329" y="30471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77" name="Espace réservé du contenu 2">
            <a:extLst>
              <a:ext uri="{FF2B5EF4-FFF2-40B4-BE49-F238E27FC236}">
                <a16:creationId xmlns:a16="http://schemas.microsoft.com/office/drawing/2014/main" id="{6E2E992E-E72F-4119-A10B-981DC2B6B190}"/>
              </a:ext>
            </a:extLst>
          </p:cNvPr>
          <p:cNvSpPr txBox="1">
            <a:spLocks/>
          </p:cNvSpPr>
          <p:nvPr/>
        </p:nvSpPr>
        <p:spPr>
          <a:xfrm>
            <a:off x="9965022" y="3832727"/>
            <a:ext cx="1644288"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Gestionnaire de </a:t>
            </a:r>
            <a:r>
              <a:rPr lang="fr-FR" b="1" dirty="0" err="1"/>
              <a:t>templates</a:t>
            </a:r>
            <a:endParaRPr lang="fr-FR" dirty="0"/>
          </a:p>
        </p:txBody>
      </p:sp>
      <p:grpSp>
        <p:nvGrpSpPr>
          <p:cNvPr id="78" name="Groupe 77">
            <a:extLst>
              <a:ext uri="{FF2B5EF4-FFF2-40B4-BE49-F238E27FC236}">
                <a16:creationId xmlns:a16="http://schemas.microsoft.com/office/drawing/2014/main" id="{8E4866A1-306F-4DDE-BA18-5ED211F3D68B}"/>
              </a:ext>
            </a:extLst>
          </p:cNvPr>
          <p:cNvGrpSpPr/>
          <p:nvPr/>
        </p:nvGrpSpPr>
        <p:grpSpPr>
          <a:xfrm>
            <a:off x="11199075" y="2422495"/>
            <a:ext cx="386744" cy="467381"/>
            <a:chOff x="7629365" y="5649458"/>
            <a:chExt cx="386744" cy="467381"/>
          </a:xfrm>
        </p:grpSpPr>
        <p:pic>
          <p:nvPicPr>
            <p:cNvPr id="79" name="Picture 4" descr="Résultat de recherche d'images pour &quot;image serveur&quot;">
              <a:extLst>
                <a:ext uri="{FF2B5EF4-FFF2-40B4-BE49-F238E27FC236}">
                  <a16:creationId xmlns:a16="http://schemas.microsoft.com/office/drawing/2014/main" id="{E57B1FD4-0490-4805-8EA5-782DF06DB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a:extLst>
                <a:ext uri="{FF2B5EF4-FFF2-40B4-BE49-F238E27FC236}">
                  <a16:creationId xmlns:a16="http://schemas.microsoft.com/office/drawing/2014/main" id="{66A80C2C-78C4-449A-991C-60868BD97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1" name="Connecteur droit 80">
            <a:extLst>
              <a:ext uri="{FF2B5EF4-FFF2-40B4-BE49-F238E27FC236}">
                <a16:creationId xmlns:a16="http://schemas.microsoft.com/office/drawing/2014/main" id="{803FAE2A-D75C-4951-9CFF-E5420E740A1D}"/>
              </a:ext>
            </a:extLst>
          </p:cNvPr>
          <p:cNvCxnSpPr>
            <a:cxnSpLocks/>
            <a:stCxn id="76" idx="0"/>
            <a:endCxn id="79" idx="1"/>
          </p:cNvCxnSpPr>
          <p:nvPr/>
        </p:nvCxnSpPr>
        <p:spPr>
          <a:xfrm flipV="1">
            <a:off x="10735742" y="2647034"/>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7BFF0CD6-1C06-40B5-BFCD-F5720529B1A6}"/>
              </a:ext>
            </a:extLst>
          </p:cNvPr>
          <p:cNvCxnSpPr>
            <a:cxnSpLocks/>
            <a:stCxn id="57" idx="3"/>
            <a:endCxn id="76" idx="1"/>
          </p:cNvCxnSpPr>
          <p:nvPr/>
        </p:nvCxnSpPr>
        <p:spPr>
          <a:xfrm flipV="1">
            <a:off x="8906237" y="3427198"/>
            <a:ext cx="1595092" cy="18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83" name="Espace réservé du contenu 2">
            <a:extLst>
              <a:ext uri="{FF2B5EF4-FFF2-40B4-BE49-F238E27FC236}">
                <a16:creationId xmlns:a16="http://schemas.microsoft.com/office/drawing/2014/main" id="{AF7301BA-1EAE-4EA4-8282-C4CE761A526F}"/>
              </a:ext>
            </a:extLst>
          </p:cNvPr>
          <p:cNvSpPr txBox="1">
            <a:spLocks/>
          </p:cNvSpPr>
          <p:nvPr/>
        </p:nvSpPr>
        <p:spPr>
          <a:xfrm>
            <a:off x="2009985" y="4933466"/>
            <a:ext cx="1409490" cy="528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B050"/>
                </a:solidFill>
              </a:rPr>
              <a:t>Client</a:t>
            </a:r>
            <a:endParaRPr lang="fr-FR" dirty="0">
              <a:solidFill>
                <a:srgbClr val="00B050"/>
              </a:solidFill>
            </a:endParaRPr>
          </a:p>
        </p:txBody>
      </p:sp>
      <p:sp>
        <p:nvSpPr>
          <p:cNvPr id="84" name="Espace réservé du contenu 2">
            <a:extLst>
              <a:ext uri="{FF2B5EF4-FFF2-40B4-BE49-F238E27FC236}">
                <a16:creationId xmlns:a16="http://schemas.microsoft.com/office/drawing/2014/main" id="{92FF72A5-C70E-45A5-9921-84606E420129}"/>
              </a:ext>
            </a:extLst>
          </p:cNvPr>
          <p:cNvSpPr txBox="1">
            <a:spLocks/>
          </p:cNvSpPr>
          <p:nvPr/>
        </p:nvSpPr>
        <p:spPr>
          <a:xfrm>
            <a:off x="1842965" y="2360403"/>
            <a:ext cx="1707081" cy="10148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spTree>
    <p:extLst>
      <p:ext uri="{BB962C8B-B14F-4D97-AF65-F5344CB8AC3E}">
        <p14:creationId xmlns:p14="http://schemas.microsoft.com/office/powerpoint/2010/main" val="2964276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bonnes pratiques</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HTTP Header « Content-Type »</a:t>
            </a:r>
          </a:p>
        </p:txBody>
      </p:sp>
      <p:sp>
        <p:nvSpPr>
          <p:cNvPr id="4" name="Espace réservé du contenu 3"/>
          <p:cNvSpPr>
            <a:spLocks noGrp="1"/>
          </p:cNvSpPr>
          <p:nvPr>
            <p:ph idx="1"/>
          </p:nvPr>
        </p:nvSpPr>
        <p:spPr>
          <a:xfrm>
            <a:off x="0" y="5288100"/>
            <a:ext cx="12192000" cy="1569902"/>
          </a:xfrm>
          <a:solidFill>
            <a:schemeClr val="bg1">
              <a:lumMod val="50000"/>
            </a:schemeClr>
          </a:solidFill>
        </p:spPr>
        <p:txBody>
          <a:bodyPr>
            <a:normAutofit/>
          </a:bodyPr>
          <a:lstStyle/>
          <a:p>
            <a:pPr marL="0" lvl="1" indent="0">
              <a:spcBef>
                <a:spcPts val="1000"/>
              </a:spcBef>
              <a:buNone/>
            </a:pPr>
            <a:r>
              <a:rPr lang="en-US" sz="4000" dirty="0">
                <a:solidFill>
                  <a:schemeClr val="bg1"/>
                </a:solidFill>
              </a:rPr>
              <a:t>Content-Type: application/json; charset=utf-8 </a:t>
            </a:r>
            <a:br>
              <a:rPr lang="en-US" sz="4000" dirty="0">
                <a:solidFill>
                  <a:schemeClr val="bg1"/>
                </a:solidFill>
              </a:rPr>
            </a:br>
            <a:r>
              <a:rPr lang="en-US" sz="4000" dirty="0">
                <a:solidFill>
                  <a:srgbClr val="92D050"/>
                </a:solidFill>
              </a:rPr>
              <a:t>// </a:t>
            </a:r>
            <a:r>
              <a:rPr lang="en-US" sz="4000" dirty="0" err="1">
                <a:solidFill>
                  <a:srgbClr val="92D050"/>
                </a:solidFill>
              </a:rPr>
              <a:t>Obligatoire</a:t>
            </a:r>
            <a:r>
              <a:rPr lang="en-US" sz="4000" dirty="0">
                <a:solidFill>
                  <a:srgbClr val="92D050"/>
                </a:solidFill>
              </a:rPr>
              <a:t> pour : POST, PUT, PATCH</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328" y="167871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50010" y="1258425"/>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643" y="162751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4366835" y="2179968"/>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7057815" y="2179968"/>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2877277" y="2968114"/>
            <a:ext cx="1909008" cy="1749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p:txBody>
      </p:sp>
      <p:sp>
        <p:nvSpPr>
          <p:cNvPr id="14" name="Espace réservé du contenu 2"/>
          <p:cNvSpPr txBox="1">
            <a:spLocks/>
          </p:cNvSpPr>
          <p:nvPr/>
        </p:nvSpPr>
        <p:spPr>
          <a:xfrm>
            <a:off x="7292442" y="2959821"/>
            <a:ext cx="1995944" cy="1388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p:txBody>
      </p:sp>
      <p:pic>
        <p:nvPicPr>
          <p:cNvPr id="15" name="Image 14"/>
          <p:cNvPicPr>
            <a:picLocks noChangeAspect="1"/>
          </p:cNvPicPr>
          <p:nvPr/>
        </p:nvPicPr>
        <p:blipFill>
          <a:blip r:embed="rId5"/>
          <a:stretch>
            <a:fillRect/>
          </a:stretch>
        </p:blipFill>
        <p:spPr>
          <a:xfrm>
            <a:off x="4738503" y="3310463"/>
            <a:ext cx="1918779" cy="1977637"/>
          </a:xfrm>
          <a:prstGeom prst="rect">
            <a:avLst/>
          </a:prstGeom>
        </p:spPr>
      </p:pic>
      <p:sp>
        <p:nvSpPr>
          <p:cNvPr id="16" name="Espace réservé du contenu 2"/>
          <p:cNvSpPr txBox="1">
            <a:spLocks/>
          </p:cNvSpPr>
          <p:nvPr/>
        </p:nvSpPr>
        <p:spPr>
          <a:xfrm>
            <a:off x="4502417" y="270797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6016" y="212924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834066" y="306300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515"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588197"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830"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4305022"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6996002"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2697421" y="3108633"/>
            <a:ext cx="1909008" cy="1749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p:txBody>
      </p:sp>
      <p:sp>
        <p:nvSpPr>
          <p:cNvPr id="15" name="Espace réservé du contenu 2"/>
          <p:cNvSpPr txBox="1">
            <a:spLocks/>
          </p:cNvSpPr>
          <p:nvPr/>
        </p:nvSpPr>
        <p:spPr>
          <a:xfrm>
            <a:off x="7203759" y="3163526"/>
            <a:ext cx="1995944" cy="1388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p:txBody>
      </p:sp>
      <p:pic>
        <p:nvPicPr>
          <p:cNvPr id="16" name="Image 15"/>
          <p:cNvPicPr>
            <a:picLocks noChangeAspect="1"/>
          </p:cNvPicPr>
          <p:nvPr/>
        </p:nvPicPr>
        <p:blipFill>
          <a:blip r:embed="rId5"/>
          <a:stretch>
            <a:fillRect/>
          </a:stretch>
        </p:blipFill>
        <p:spPr>
          <a:xfrm>
            <a:off x="4676690" y="3395155"/>
            <a:ext cx="1918779" cy="1977637"/>
          </a:xfrm>
          <a:prstGeom prst="rect">
            <a:avLst/>
          </a:prstGeom>
        </p:spPr>
      </p:pic>
      <p:sp>
        <p:nvSpPr>
          <p:cNvPr id="17" name="Espace réservé du contenu 2"/>
          <p:cNvSpPr txBox="1">
            <a:spLocks/>
          </p:cNvSpPr>
          <p:nvPr/>
        </p:nvSpPr>
        <p:spPr>
          <a:xfrm>
            <a:off x="4440604"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203"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772253"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
        <p:nvSpPr>
          <p:cNvPr id="20" name="Espace réservé du contenu 3">
            <a:extLst>
              <a:ext uri="{FF2B5EF4-FFF2-40B4-BE49-F238E27FC236}">
                <a16:creationId xmlns:a16="http://schemas.microsoft.com/office/drawing/2014/main" id="{0510C54F-EA27-43A3-A039-4475FEFF800D}"/>
              </a:ext>
            </a:extLst>
          </p:cNvPr>
          <p:cNvSpPr>
            <a:spLocks noGrp="1"/>
          </p:cNvSpPr>
          <p:nvPr>
            <p:ph idx="1"/>
          </p:nvPr>
        </p:nvSpPr>
        <p:spPr>
          <a:xfrm>
            <a:off x="-1" y="5468641"/>
            <a:ext cx="12192001" cy="1389360"/>
          </a:xfrm>
          <a:solidFill>
            <a:schemeClr val="bg1">
              <a:lumMod val="50000"/>
            </a:schemeClr>
          </a:solidFill>
        </p:spPr>
        <p:txBody>
          <a:bodyPr>
            <a:normAutofit/>
          </a:bodyPr>
          <a:lstStyle/>
          <a:p>
            <a:pPr marL="0" lvl="1" indent="0">
              <a:spcBef>
                <a:spcPts val="1000"/>
              </a:spcBef>
              <a:buNone/>
            </a:pPr>
            <a:r>
              <a:rPr lang="en-US" sz="3200" dirty="0">
                <a:solidFill>
                  <a:schemeClr val="bg1"/>
                </a:solidFill>
              </a:rPr>
              <a:t>Accept: application/json, text/</a:t>
            </a:r>
            <a:r>
              <a:rPr lang="en-US" sz="3200" dirty="0" err="1">
                <a:solidFill>
                  <a:schemeClr val="bg1"/>
                </a:solidFill>
              </a:rPr>
              <a:t>yaml</a:t>
            </a:r>
            <a:r>
              <a:rPr lang="en-US" sz="3200" dirty="0">
                <a:solidFill>
                  <a:schemeClr val="bg1"/>
                </a:solidFill>
              </a:rPr>
              <a:t>, application/</a:t>
            </a:r>
            <a:r>
              <a:rPr lang="en-US" sz="3200" dirty="0" err="1">
                <a:solidFill>
                  <a:schemeClr val="bg1"/>
                </a:solidFill>
              </a:rPr>
              <a:t>xml;q</a:t>
            </a:r>
            <a:r>
              <a:rPr lang="en-US" sz="3200" dirty="0">
                <a:solidFill>
                  <a:schemeClr val="bg1"/>
                </a:solidFill>
              </a:rPr>
              <a:t>=0.9, */*;q=0.8 </a:t>
            </a:r>
          </a:p>
        </p:txBody>
      </p:sp>
    </p:spTree>
    <p:extLst>
      <p:ext uri="{BB962C8B-B14F-4D97-AF65-F5344CB8AC3E}">
        <p14:creationId xmlns:p14="http://schemas.microsoft.com/office/powerpoint/2010/main" val="1486371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228426"/>
            <a:ext cx="10515600" cy="1325563"/>
          </a:xfrm>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176963"/>
            <a:ext cx="5932137" cy="923330"/>
          </a:xfrm>
          <a:prstGeom prst="rect">
            <a:avLst/>
          </a:prstGeom>
        </p:spPr>
        <p:txBody>
          <a:bodyPr wrap="none">
            <a:spAutoFit/>
          </a:bodyPr>
          <a:lstStyle/>
          <a:p>
            <a:r>
              <a:rPr lang="fr-FR" dirty="0">
                <a:hlinkClick r:id="rId2"/>
              </a:rPr>
              <a:t>https://www.ics.uci.edu/~fielding/pubs/dissertation/top.htm</a:t>
            </a:r>
            <a:endParaRPr lang="fr-FR" dirty="0"/>
          </a:p>
          <a:p>
            <a:r>
              <a:rPr lang="fr-FR" dirty="0">
                <a:hlinkClick r:id="rId3"/>
              </a:rPr>
              <a:t>https://fr.wikipedia.org/wiki/Liste_des_codes_HTTP</a:t>
            </a:r>
            <a:endParaRPr lang="fr-FR" dirty="0"/>
          </a:p>
          <a:p>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3928704763"/>
              </p:ext>
            </p:extLst>
          </p:nvPr>
        </p:nvGraphicFramePr>
        <p:xfrm>
          <a:off x="429593" y="959405"/>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 coins arrondis 29">
            <a:extLst>
              <a:ext uri="{FF2B5EF4-FFF2-40B4-BE49-F238E27FC236}">
                <a16:creationId xmlns:a16="http://schemas.microsoft.com/office/drawing/2014/main" id="{AE5DC2E3-3FE0-4AB2-92D9-65D9B75548C5}"/>
              </a:ext>
            </a:extLst>
          </p:cNvPr>
          <p:cNvSpPr/>
          <p:nvPr/>
        </p:nvSpPr>
        <p:spPr>
          <a:xfrm>
            <a:off x="191930" y="4356802"/>
            <a:ext cx="2902571" cy="23297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213D26ED-FC4A-4001-AEC4-B9E1E4AC147E}"/>
              </a:ext>
            </a:extLst>
          </p:cNvPr>
          <p:cNvSpPr/>
          <p:nvPr/>
        </p:nvSpPr>
        <p:spPr>
          <a:xfrm>
            <a:off x="3330710" y="4356802"/>
            <a:ext cx="3811533" cy="23297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1EC7E970-2E30-4B7C-8357-5B177F304E3A}"/>
              </a:ext>
            </a:extLst>
          </p:cNvPr>
          <p:cNvSpPr/>
          <p:nvPr/>
        </p:nvSpPr>
        <p:spPr>
          <a:xfrm>
            <a:off x="7225845" y="2657525"/>
            <a:ext cx="4945661" cy="29640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a:extLst>
              <a:ext uri="{FF2B5EF4-FFF2-40B4-BE49-F238E27FC236}">
                <a16:creationId xmlns:a16="http://schemas.microsoft.com/office/drawing/2014/main" id="{1B07FC9A-0E0D-4D53-B6BF-23B9D7B04E21}"/>
              </a:ext>
            </a:extLst>
          </p:cNvPr>
          <p:cNvSpPr/>
          <p:nvPr/>
        </p:nvSpPr>
        <p:spPr>
          <a:xfrm>
            <a:off x="191930" y="1096308"/>
            <a:ext cx="5676792" cy="19228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 coins arrondis 23">
            <a:extLst>
              <a:ext uri="{FF2B5EF4-FFF2-40B4-BE49-F238E27FC236}">
                <a16:creationId xmlns:a16="http://schemas.microsoft.com/office/drawing/2014/main" id="{6632914A-1FE1-44BD-9A2B-407E3E0BCC01}"/>
              </a:ext>
            </a:extLst>
          </p:cNvPr>
          <p:cNvSpPr/>
          <p:nvPr/>
        </p:nvSpPr>
        <p:spPr>
          <a:xfrm>
            <a:off x="6351507" y="657885"/>
            <a:ext cx="3497463" cy="19228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30496FD1-DA51-49B3-93FD-CE1C5AFAB248}"/>
              </a:ext>
            </a:extLst>
          </p:cNvPr>
          <p:cNvSpPr>
            <a:spLocks noGrp="1"/>
          </p:cNvSpPr>
          <p:nvPr>
            <p:ph type="title"/>
          </p:nvPr>
        </p:nvSpPr>
        <p:spPr>
          <a:xfrm>
            <a:off x="38093" y="-299865"/>
            <a:ext cx="10515600" cy="1325563"/>
          </a:xfrm>
        </p:spPr>
        <p:txBody>
          <a:bodyPr/>
          <a:lstStyle/>
          <a:p>
            <a:r>
              <a:rPr lang="fr-FR" dirty="0"/>
              <a:t>Relation entre l'URL et les méthodes HTTP</a:t>
            </a:r>
          </a:p>
        </p:txBody>
      </p:sp>
      <p:sp>
        <p:nvSpPr>
          <p:cNvPr id="4" name="Rectangle 3">
            <a:extLst>
              <a:ext uri="{FF2B5EF4-FFF2-40B4-BE49-F238E27FC236}">
                <a16:creationId xmlns:a16="http://schemas.microsoft.com/office/drawing/2014/main" id="{00ACAAC9-4485-4154-B556-170D8B7522B8}"/>
              </a:ext>
            </a:extLst>
          </p:cNvPr>
          <p:cNvSpPr/>
          <p:nvPr/>
        </p:nvSpPr>
        <p:spPr>
          <a:xfrm>
            <a:off x="276014" y="3219058"/>
            <a:ext cx="6630020" cy="1323439"/>
          </a:xfrm>
          <a:prstGeom prst="rect">
            <a:avLst/>
          </a:prstGeom>
        </p:spPr>
        <p:txBody>
          <a:bodyPr wrap="none">
            <a:spAutoFit/>
          </a:bodyPr>
          <a:lstStyle/>
          <a:p>
            <a:pPr lvl="0" algn="ctr">
              <a:defRPr/>
            </a:pPr>
            <a:r>
              <a:rPr lang="fr-FR" sz="4000" dirty="0">
                <a:hlinkClick r:id="rId3"/>
              </a:rPr>
              <a:t>http://api.exemple.com/places</a:t>
            </a:r>
            <a:endParaRPr lang="fr-FR" sz="4000" dirty="0"/>
          </a:p>
          <a:p>
            <a:pPr lvl="0" algn="ctr">
              <a:defRPr/>
            </a:pPr>
            <a:endParaRPr lang="fr-FR" sz="4000" dirty="0"/>
          </a:p>
        </p:txBody>
      </p:sp>
      <p:sp>
        <p:nvSpPr>
          <p:cNvPr id="6" name="ZoneTexte 5">
            <a:extLst>
              <a:ext uri="{FF2B5EF4-FFF2-40B4-BE49-F238E27FC236}">
                <a16:creationId xmlns:a16="http://schemas.microsoft.com/office/drawing/2014/main" id="{00102E48-F510-4B49-93F3-D86A868163B8}"/>
              </a:ext>
            </a:extLst>
          </p:cNvPr>
          <p:cNvSpPr txBox="1"/>
          <p:nvPr/>
        </p:nvSpPr>
        <p:spPr>
          <a:xfrm>
            <a:off x="420642" y="1704380"/>
            <a:ext cx="926857" cy="646331"/>
          </a:xfrm>
          <a:prstGeom prst="rect">
            <a:avLst/>
          </a:prstGeom>
          <a:noFill/>
        </p:spPr>
        <p:txBody>
          <a:bodyPr wrap="none" rtlCol="0">
            <a:spAutoFit/>
          </a:bodyPr>
          <a:lstStyle/>
          <a:p>
            <a:r>
              <a:rPr lang="fr-FR" sz="3600" dirty="0">
                <a:solidFill>
                  <a:srgbClr val="0070C0"/>
                </a:solidFill>
              </a:rPr>
              <a:t>GET</a:t>
            </a:r>
          </a:p>
        </p:txBody>
      </p:sp>
      <p:sp>
        <p:nvSpPr>
          <p:cNvPr id="7" name="ZoneTexte 6">
            <a:extLst>
              <a:ext uri="{FF2B5EF4-FFF2-40B4-BE49-F238E27FC236}">
                <a16:creationId xmlns:a16="http://schemas.microsoft.com/office/drawing/2014/main" id="{AE77DB54-E0AE-42B3-A207-33189D38DFC0}"/>
              </a:ext>
            </a:extLst>
          </p:cNvPr>
          <p:cNvSpPr txBox="1"/>
          <p:nvPr/>
        </p:nvSpPr>
        <p:spPr>
          <a:xfrm>
            <a:off x="6644564" y="759899"/>
            <a:ext cx="1162562" cy="646331"/>
          </a:xfrm>
          <a:prstGeom prst="rect">
            <a:avLst/>
          </a:prstGeom>
          <a:noFill/>
        </p:spPr>
        <p:txBody>
          <a:bodyPr wrap="none" rtlCol="0">
            <a:spAutoFit/>
          </a:bodyPr>
          <a:lstStyle/>
          <a:p>
            <a:r>
              <a:rPr lang="fr-FR" sz="3600" dirty="0">
                <a:solidFill>
                  <a:srgbClr val="A74F7B"/>
                </a:solidFill>
              </a:rPr>
              <a:t>POST</a:t>
            </a:r>
          </a:p>
        </p:txBody>
      </p:sp>
      <p:sp>
        <p:nvSpPr>
          <p:cNvPr id="8" name="ZoneTexte 7">
            <a:extLst>
              <a:ext uri="{FF2B5EF4-FFF2-40B4-BE49-F238E27FC236}">
                <a16:creationId xmlns:a16="http://schemas.microsoft.com/office/drawing/2014/main" id="{25AF460F-872B-4DAA-8BAD-DF59803F364B}"/>
              </a:ext>
            </a:extLst>
          </p:cNvPr>
          <p:cNvSpPr txBox="1"/>
          <p:nvPr/>
        </p:nvSpPr>
        <p:spPr>
          <a:xfrm>
            <a:off x="7499008" y="2598079"/>
            <a:ext cx="944489" cy="646331"/>
          </a:xfrm>
          <a:prstGeom prst="rect">
            <a:avLst/>
          </a:prstGeom>
          <a:noFill/>
        </p:spPr>
        <p:txBody>
          <a:bodyPr wrap="none" rtlCol="0">
            <a:spAutoFit/>
          </a:bodyPr>
          <a:lstStyle/>
          <a:p>
            <a:r>
              <a:rPr lang="fr-FR" sz="3600" dirty="0">
                <a:solidFill>
                  <a:srgbClr val="A74F7B"/>
                </a:solidFill>
              </a:rPr>
              <a:t>PUT</a:t>
            </a:r>
          </a:p>
        </p:txBody>
      </p:sp>
      <p:sp>
        <p:nvSpPr>
          <p:cNvPr id="9" name="ZoneTexte 8">
            <a:extLst>
              <a:ext uri="{FF2B5EF4-FFF2-40B4-BE49-F238E27FC236}">
                <a16:creationId xmlns:a16="http://schemas.microsoft.com/office/drawing/2014/main" id="{F8F7D0CA-4AA3-4323-B181-143B967CF86E}"/>
              </a:ext>
            </a:extLst>
          </p:cNvPr>
          <p:cNvSpPr txBox="1"/>
          <p:nvPr/>
        </p:nvSpPr>
        <p:spPr>
          <a:xfrm>
            <a:off x="3591025" y="4622781"/>
            <a:ext cx="3467616" cy="1508105"/>
          </a:xfrm>
          <a:prstGeom prst="rect">
            <a:avLst/>
          </a:prstGeom>
          <a:noFill/>
        </p:spPr>
        <p:txBody>
          <a:bodyPr wrap="none" rtlCol="0">
            <a:spAutoFit/>
          </a:bodyPr>
          <a:lstStyle/>
          <a:p>
            <a:r>
              <a:rPr lang="fr-FR" sz="3600" dirty="0">
                <a:solidFill>
                  <a:srgbClr val="A74F7B"/>
                </a:solidFill>
              </a:rPr>
              <a:t>PATCH</a:t>
            </a:r>
          </a:p>
          <a:p>
            <a:r>
              <a:rPr lang="fr-FR" sz="2800" dirty="0">
                <a:solidFill>
                  <a:schemeClr val="bg1">
                    <a:lumMod val="50000"/>
                  </a:schemeClr>
                </a:solidFill>
              </a:rPr>
              <a:t>// Mise à jour partielle</a:t>
            </a:r>
          </a:p>
          <a:p>
            <a:r>
              <a:rPr lang="fr-FR" sz="2800" dirty="0">
                <a:solidFill>
                  <a:schemeClr val="bg1">
                    <a:lumMod val="50000"/>
                  </a:schemeClr>
                </a:solidFill>
              </a:rPr>
              <a:t>//TODO</a:t>
            </a:r>
          </a:p>
        </p:txBody>
      </p:sp>
      <p:sp>
        <p:nvSpPr>
          <p:cNvPr id="10" name="ZoneTexte 9">
            <a:extLst>
              <a:ext uri="{FF2B5EF4-FFF2-40B4-BE49-F238E27FC236}">
                <a16:creationId xmlns:a16="http://schemas.microsoft.com/office/drawing/2014/main" id="{87FF08A1-17AD-4D46-811F-5662D81E6115}"/>
              </a:ext>
            </a:extLst>
          </p:cNvPr>
          <p:cNvSpPr txBox="1"/>
          <p:nvPr/>
        </p:nvSpPr>
        <p:spPr>
          <a:xfrm>
            <a:off x="616640" y="4584073"/>
            <a:ext cx="1564852" cy="646331"/>
          </a:xfrm>
          <a:prstGeom prst="rect">
            <a:avLst/>
          </a:prstGeom>
          <a:noFill/>
        </p:spPr>
        <p:txBody>
          <a:bodyPr wrap="none" rtlCol="0">
            <a:spAutoFit/>
          </a:bodyPr>
          <a:lstStyle/>
          <a:p>
            <a:r>
              <a:rPr lang="fr-FR" sz="3600" dirty="0">
                <a:solidFill>
                  <a:srgbClr val="A74F7B"/>
                </a:solidFill>
              </a:rPr>
              <a:t>DELETE</a:t>
            </a:r>
          </a:p>
        </p:txBody>
      </p:sp>
      <p:sp>
        <p:nvSpPr>
          <p:cNvPr id="17" name="ZoneTexte 16">
            <a:extLst>
              <a:ext uri="{FF2B5EF4-FFF2-40B4-BE49-F238E27FC236}">
                <a16:creationId xmlns:a16="http://schemas.microsoft.com/office/drawing/2014/main" id="{DF33D5CF-D8BB-4301-8B34-3F0768E54590}"/>
              </a:ext>
            </a:extLst>
          </p:cNvPr>
          <p:cNvSpPr txBox="1"/>
          <p:nvPr/>
        </p:nvSpPr>
        <p:spPr>
          <a:xfrm>
            <a:off x="1538292" y="1096308"/>
            <a:ext cx="4302203" cy="1815882"/>
          </a:xfrm>
          <a:prstGeom prst="rect">
            <a:avLst/>
          </a:prstGeom>
          <a:noFill/>
        </p:spPr>
        <p:txBody>
          <a:bodyPr wrap="none" rtlCol="0">
            <a:spAutoFit/>
          </a:bodyPr>
          <a:lstStyle/>
          <a:p>
            <a:r>
              <a:rPr lang="fr-FR" sz="2800" dirty="0">
                <a:solidFill>
                  <a:srgbClr val="0070C0"/>
                </a:solidFill>
              </a:rPr>
              <a:t>[</a:t>
            </a:r>
          </a:p>
          <a:p>
            <a:r>
              <a:rPr lang="fr-FR" sz="2800" dirty="0">
                <a:solidFill>
                  <a:srgbClr val="0070C0"/>
                </a:solidFill>
              </a:rPr>
              <a:t>{id:1,name:’’guy’’},</a:t>
            </a:r>
          </a:p>
          <a:p>
            <a:r>
              <a:rPr lang="fr-FR" sz="2800" dirty="0">
                <a:solidFill>
                  <a:srgbClr val="0070C0"/>
                </a:solidFill>
              </a:rPr>
              <a:t>{id:2,name:’’duy’’,’’rate’’:3},</a:t>
            </a:r>
          </a:p>
          <a:p>
            <a:r>
              <a:rPr lang="fr-FR" sz="2800" dirty="0">
                <a:solidFill>
                  <a:srgbClr val="0070C0"/>
                </a:solidFill>
              </a:rPr>
              <a:t>]</a:t>
            </a:r>
          </a:p>
        </p:txBody>
      </p:sp>
      <p:sp>
        <p:nvSpPr>
          <p:cNvPr id="19" name="ZoneTexte 18">
            <a:extLst>
              <a:ext uri="{FF2B5EF4-FFF2-40B4-BE49-F238E27FC236}">
                <a16:creationId xmlns:a16="http://schemas.microsoft.com/office/drawing/2014/main" id="{9A52C194-D20B-41A7-B7CF-3E42976AE53F}"/>
              </a:ext>
            </a:extLst>
          </p:cNvPr>
          <p:cNvSpPr txBox="1"/>
          <p:nvPr/>
        </p:nvSpPr>
        <p:spPr>
          <a:xfrm>
            <a:off x="6616337" y="1236459"/>
            <a:ext cx="3273588" cy="954107"/>
          </a:xfrm>
          <a:prstGeom prst="rect">
            <a:avLst/>
          </a:prstGeom>
          <a:noFill/>
        </p:spPr>
        <p:txBody>
          <a:bodyPr wrap="none" rtlCol="0">
            <a:spAutoFit/>
          </a:bodyPr>
          <a:lstStyle/>
          <a:p>
            <a:r>
              <a:rPr lang="fr-FR" sz="2800" dirty="0">
                <a:solidFill>
                  <a:schemeClr val="bg1">
                    <a:lumMod val="50000"/>
                  </a:schemeClr>
                </a:solidFill>
              </a:rPr>
              <a:t>// Insère un élément</a:t>
            </a:r>
            <a:br>
              <a:rPr lang="fr-FR" sz="2800" dirty="0">
                <a:solidFill>
                  <a:srgbClr val="A74F7B"/>
                </a:solidFill>
              </a:rPr>
            </a:br>
            <a:r>
              <a:rPr lang="fr-FR" sz="2800" dirty="0">
                <a:solidFill>
                  <a:srgbClr val="A74F7B"/>
                </a:solidFill>
              </a:rPr>
              <a:t>{</a:t>
            </a:r>
            <a:r>
              <a:rPr lang="fr-FR" sz="2800" dirty="0" err="1">
                <a:solidFill>
                  <a:srgbClr val="A74F7B"/>
                </a:solidFill>
              </a:rPr>
              <a:t>name</a:t>
            </a:r>
            <a:r>
              <a:rPr lang="fr-FR" sz="2800" dirty="0">
                <a:solidFill>
                  <a:srgbClr val="A74F7B"/>
                </a:solidFill>
              </a:rPr>
              <a:t>:’’plouf’’}</a:t>
            </a:r>
          </a:p>
        </p:txBody>
      </p:sp>
      <p:sp>
        <p:nvSpPr>
          <p:cNvPr id="20" name="ZoneTexte 19">
            <a:extLst>
              <a:ext uri="{FF2B5EF4-FFF2-40B4-BE49-F238E27FC236}">
                <a16:creationId xmlns:a16="http://schemas.microsoft.com/office/drawing/2014/main" id="{1A0AC409-D2E1-4D95-A3E2-167AFBED6E5A}"/>
              </a:ext>
            </a:extLst>
          </p:cNvPr>
          <p:cNvSpPr txBox="1"/>
          <p:nvPr/>
        </p:nvSpPr>
        <p:spPr>
          <a:xfrm>
            <a:off x="7499008" y="3108838"/>
            <a:ext cx="4672498" cy="2246769"/>
          </a:xfrm>
          <a:prstGeom prst="rect">
            <a:avLst/>
          </a:prstGeom>
          <a:noFill/>
        </p:spPr>
        <p:txBody>
          <a:bodyPr wrap="none" rtlCol="0">
            <a:spAutoFit/>
          </a:bodyPr>
          <a:lstStyle/>
          <a:p>
            <a:r>
              <a:rPr lang="fr-FR" sz="2800" dirty="0">
                <a:solidFill>
                  <a:schemeClr val="bg1">
                    <a:lumMod val="50000"/>
                  </a:schemeClr>
                </a:solidFill>
              </a:rPr>
              <a:t>// Remplace toute la collection</a:t>
            </a:r>
          </a:p>
          <a:p>
            <a:r>
              <a:rPr lang="fr-FR" sz="2800" dirty="0">
                <a:solidFill>
                  <a:srgbClr val="A74F7B"/>
                </a:solidFill>
              </a:rPr>
              <a:t>[</a:t>
            </a:r>
          </a:p>
          <a:p>
            <a:r>
              <a:rPr lang="fr-FR" sz="2800" dirty="0">
                <a:solidFill>
                  <a:srgbClr val="A74F7B"/>
                </a:solidFill>
              </a:rPr>
              <a:t>{id:1,name:’’youh’’},</a:t>
            </a:r>
          </a:p>
          <a:p>
            <a:r>
              <a:rPr lang="fr-FR" sz="2800" dirty="0">
                <a:solidFill>
                  <a:srgbClr val="A74F7B"/>
                </a:solidFill>
              </a:rPr>
              <a:t>{id:2,name:’’ou’’},</a:t>
            </a:r>
          </a:p>
          <a:p>
            <a:r>
              <a:rPr lang="fr-FR" sz="2800" dirty="0">
                <a:solidFill>
                  <a:srgbClr val="A74F7B"/>
                </a:solidFill>
              </a:rPr>
              <a:t>]</a:t>
            </a:r>
          </a:p>
        </p:txBody>
      </p:sp>
      <p:sp>
        <p:nvSpPr>
          <p:cNvPr id="21" name="ZoneTexte 20">
            <a:extLst>
              <a:ext uri="{FF2B5EF4-FFF2-40B4-BE49-F238E27FC236}">
                <a16:creationId xmlns:a16="http://schemas.microsoft.com/office/drawing/2014/main" id="{C4D849A6-5E33-4E88-BB5C-D791CF3271D9}"/>
              </a:ext>
            </a:extLst>
          </p:cNvPr>
          <p:cNvSpPr txBox="1"/>
          <p:nvPr/>
        </p:nvSpPr>
        <p:spPr>
          <a:xfrm>
            <a:off x="619687" y="5141753"/>
            <a:ext cx="1980638" cy="1384995"/>
          </a:xfrm>
          <a:prstGeom prst="rect">
            <a:avLst/>
          </a:prstGeom>
          <a:noFill/>
        </p:spPr>
        <p:txBody>
          <a:bodyPr wrap="square" rtlCol="0">
            <a:spAutoFit/>
          </a:bodyPr>
          <a:lstStyle/>
          <a:p>
            <a:r>
              <a:rPr lang="fr-FR" sz="2800" dirty="0">
                <a:solidFill>
                  <a:schemeClr val="bg1">
                    <a:lumMod val="50000"/>
                  </a:schemeClr>
                </a:solidFill>
              </a:rPr>
              <a:t>// Supprime toute la collection</a:t>
            </a:r>
          </a:p>
        </p:txBody>
      </p:sp>
    </p:spTree>
    <p:extLst>
      <p:ext uri="{BB962C8B-B14F-4D97-AF65-F5344CB8AC3E}">
        <p14:creationId xmlns:p14="http://schemas.microsoft.com/office/powerpoint/2010/main" val="3679075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C3242AEB-DD54-4AD2-AD1B-515C3D312DB1}"/>
              </a:ext>
            </a:extLst>
          </p:cNvPr>
          <p:cNvSpPr/>
          <p:nvPr/>
        </p:nvSpPr>
        <p:spPr>
          <a:xfrm>
            <a:off x="457562" y="993450"/>
            <a:ext cx="5638438" cy="13255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88930A4A-CFA5-4147-8DA4-3177C9446172}"/>
              </a:ext>
            </a:extLst>
          </p:cNvPr>
          <p:cNvSpPr/>
          <p:nvPr/>
        </p:nvSpPr>
        <p:spPr>
          <a:xfrm>
            <a:off x="247277" y="4328989"/>
            <a:ext cx="4212435" cy="19228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FAD788EC-F9AF-45D4-A718-C784B675616D}"/>
              </a:ext>
            </a:extLst>
          </p:cNvPr>
          <p:cNvSpPr/>
          <p:nvPr/>
        </p:nvSpPr>
        <p:spPr>
          <a:xfrm>
            <a:off x="5321654" y="4584073"/>
            <a:ext cx="4212435" cy="19228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662FD0DC-8139-4430-B378-B7AC7C7698E4}"/>
              </a:ext>
            </a:extLst>
          </p:cNvPr>
          <p:cNvSpPr/>
          <p:nvPr/>
        </p:nvSpPr>
        <p:spPr>
          <a:xfrm>
            <a:off x="7594519" y="1861740"/>
            <a:ext cx="4212435" cy="19228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30496FD1-DA51-49B3-93FD-CE1C5AFAB248}"/>
              </a:ext>
            </a:extLst>
          </p:cNvPr>
          <p:cNvSpPr>
            <a:spLocks noGrp="1"/>
          </p:cNvSpPr>
          <p:nvPr>
            <p:ph type="title"/>
          </p:nvPr>
        </p:nvSpPr>
        <p:spPr>
          <a:xfrm>
            <a:off x="95245" y="-142699"/>
            <a:ext cx="10515600" cy="1325563"/>
          </a:xfrm>
        </p:spPr>
        <p:txBody>
          <a:bodyPr/>
          <a:lstStyle/>
          <a:p>
            <a:r>
              <a:rPr lang="fr-FR" dirty="0"/>
              <a:t>Relation entre l'URL et les méthodes HTTP</a:t>
            </a:r>
          </a:p>
        </p:txBody>
      </p:sp>
      <p:sp>
        <p:nvSpPr>
          <p:cNvPr id="4" name="Rectangle 3">
            <a:extLst>
              <a:ext uri="{FF2B5EF4-FFF2-40B4-BE49-F238E27FC236}">
                <a16:creationId xmlns:a16="http://schemas.microsoft.com/office/drawing/2014/main" id="{00ACAAC9-4485-4154-B556-170D8B7522B8}"/>
              </a:ext>
            </a:extLst>
          </p:cNvPr>
          <p:cNvSpPr/>
          <p:nvPr/>
        </p:nvSpPr>
        <p:spPr>
          <a:xfrm>
            <a:off x="159088" y="3260634"/>
            <a:ext cx="7088479" cy="707886"/>
          </a:xfrm>
          <a:prstGeom prst="rect">
            <a:avLst/>
          </a:prstGeom>
        </p:spPr>
        <p:txBody>
          <a:bodyPr wrap="none">
            <a:spAutoFit/>
          </a:bodyPr>
          <a:lstStyle/>
          <a:p>
            <a:pPr lvl="0" algn="ctr">
              <a:defRPr/>
            </a:pPr>
            <a:r>
              <a:rPr lang="fr-FR" sz="4000" dirty="0">
                <a:hlinkClick r:id="rId3"/>
              </a:rPr>
              <a:t>http://api.exemple.com/places/2</a:t>
            </a:r>
            <a:endParaRPr lang="fr-FR" sz="4000" dirty="0"/>
          </a:p>
        </p:txBody>
      </p:sp>
      <p:sp>
        <p:nvSpPr>
          <p:cNvPr id="6" name="ZoneTexte 5">
            <a:extLst>
              <a:ext uri="{FF2B5EF4-FFF2-40B4-BE49-F238E27FC236}">
                <a16:creationId xmlns:a16="http://schemas.microsoft.com/office/drawing/2014/main" id="{00102E48-F510-4B49-93F3-D86A868163B8}"/>
              </a:ext>
            </a:extLst>
          </p:cNvPr>
          <p:cNvSpPr txBox="1"/>
          <p:nvPr/>
        </p:nvSpPr>
        <p:spPr>
          <a:xfrm>
            <a:off x="616640" y="1292426"/>
            <a:ext cx="926857" cy="646331"/>
          </a:xfrm>
          <a:prstGeom prst="rect">
            <a:avLst/>
          </a:prstGeom>
          <a:noFill/>
        </p:spPr>
        <p:txBody>
          <a:bodyPr wrap="none" rtlCol="0">
            <a:spAutoFit/>
          </a:bodyPr>
          <a:lstStyle/>
          <a:p>
            <a:r>
              <a:rPr lang="fr-FR" sz="3600" dirty="0">
                <a:solidFill>
                  <a:srgbClr val="0070C0"/>
                </a:solidFill>
              </a:rPr>
              <a:t>GET</a:t>
            </a:r>
          </a:p>
        </p:txBody>
      </p:sp>
      <p:sp>
        <p:nvSpPr>
          <p:cNvPr id="8" name="ZoneTexte 7">
            <a:extLst>
              <a:ext uri="{FF2B5EF4-FFF2-40B4-BE49-F238E27FC236}">
                <a16:creationId xmlns:a16="http://schemas.microsoft.com/office/drawing/2014/main" id="{25AF460F-872B-4DAA-8BAD-DF59803F364B}"/>
              </a:ext>
            </a:extLst>
          </p:cNvPr>
          <p:cNvSpPr txBox="1"/>
          <p:nvPr/>
        </p:nvSpPr>
        <p:spPr>
          <a:xfrm>
            <a:off x="7829808" y="1907601"/>
            <a:ext cx="944489" cy="646331"/>
          </a:xfrm>
          <a:prstGeom prst="rect">
            <a:avLst/>
          </a:prstGeom>
          <a:noFill/>
        </p:spPr>
        <p:txBody>
          <a:bodyPr wrap="none" rtlCol="0">
            <a:spAutoFit/>
          </a:bodyPr>
          <a:lstStyle/>
          <a:p>
            <a:r>
              <a:rPr lang="fr-FR" sz="3600" dirty="0">
                <a:solidFill>
                  <a:srgbClr val="A74F7B"/>
                </a:solidFill>
              </a:rPr>
              <a:t>PUT</a:t>
            </a:r>
          </a:p>
        </p:txBody>
      </p:sp>
      <p:sp>
        <p:nvSpPr>
          <p:cNvPr id="9" name="ZoneTexte 8">
            <a:extLst>
              <a:ext uri="{FF2B5EF4-FFF2-40B4-BE49-F238E27FC236}">
                <a16:creationId xmlns:a16="http://schemas.microsoft.com/office/drawing/2014/main" id="{F8F7D0CA-4AA3-4323-B181-143B967CF86E}"/>
              </a:ext>
            </a:extLst>
          </p:cNvPr>
          <p:cNvSpPr txBox="1"/>
          <p:nvPr/>
        </p:nvSpPr>
        <p:spPr>
          <a:xfrm>
            <a:off x="5513759" y="4769313"/>
            <a:ext cx="3467616" cy="1508105"/>
          </a:xfrm>
          <a:prstGeom prst="rect">
            <a:avLst/>
          </a:prstGeom>
          <a:noFill/>
        </p:spPr>
        <p:txBody>
          <a:bodyPr wrap="none" rtlCol="0">
            <a:spAutoFit/>
          </a:bodyPr>
          <a:lstStyle/>
          <a:p>
            <a:r>
              <a:rPr lang="fr-FR" sz="3600" dirty="0">
                <a:solidFill>
                  <a:srgbClr val="A74F7B"/>
                </a:solidFill>
              </a:rPr>
              <a:t>PATCH</a:t>
            </a:r>
          </a:p>
          <a:p>
            <a:r>
              <a:rPr lang="fr-FR" sz="2800" dirty="0">
                <a:solidFill>
                  <a:schemeClr val="bg1">
                    <a:lumMod val="50000"/>
                  </a:schemeClr>
                </a:solidFill>
              </a:rPr>
              <a:t>// Mise à jour partielle</a:t>
            </a:r>
          </a:p>
          <a:p>
            <a:r>
              <a:rPr lang="fr-FR" sz="2800" dirty="0">
                <a:solidFill>
                  <a:srgbClr val="A74F7B"/>
                </a:solidFill>
              </a:rPr>
              <a:t>{</a:t>
            </a:r>
            <a:r>
              <a:rPr lang="fr-FR" sz="2800" dirty="0" err="1">
                <a:solidFill>
                  <a:srgbClr val="A74F7B"/>
                </a:solidFill>
              </a:rPr>
              <a:t>name</a:t>
            </a:r>
            <a:r>
              <a:rPr lang="fr-FR" sz="2800" dirty="0">
                <a:solidFill>
                  <a:srgbClr val="A74F7B"/>
                </a:solidFill>
              </a:rPr>
              <a:t>:’’Pérenchies’’}</a:t>
            </a:r>
          </a:p>
        </p:txBody>
      </p:sp>
      <p:sp>
        <p:nvSpPr>
          <p:cNvPr id="10" name="ZoneTexte 9">
            <a:extLst>
              <a:ext uri="{FF2B5EF4-FFF2-40B4-BE49-F238E27FC236}">
                <a16:creationId xmlns:a16="http://schemas.microsoft.com/office/drawing/2014/main" id="{87FF08A1-17AD-4D46-811F-5662D81E6115}"/>
              </a:ext>
            </a:extLst>
          </p:cNvPr>
          <p:cNvSpPr txBox="1"/>
          <p:nvPr/>
        </p:nvSpPr>
        <p:spPr>
          <a:xfrm>
            <a:off x="616640" y="4584073"/>
            <a:ext cx="1564852" cy="646331"/>
          </a:xfrm>
          <a:prstGeom prst="rect">
            <a:avLst/>
          </a:prstGeom>
          <a:noFill/>
        </p:spPr>
        <p:txBody>
          <a:bodyPr wrap="none" rtlCol="0">
            <a:spAutoFit/>
          </a:bodyPr>
          <a:lstStyle/>
          <a:p>
            <a:r>
              <a:rPr lang="fr-FR" sz="3600" dirty="0">
                <a:solidFill>
                  <a:srgbClr val="A74F7B"/>
                </a:solidFill>
              </a:rPr>
              <a:t>DELETE</a:t>
            </a:r>
          </a:p>
        </p:txBody>
      </p:sp>
      <p:sp>
        <p:nvSpPr>
          <p:cNvPr id="17" name="ZoneTexte 16">
            <a:extLst>
              <a:ext uri="{FF2B5EF4-FFF2-40B4-BE49-F238E27FC236}">
                <a16:creationId xmlns:a16="http://schemas.microsoft.com/office/drawing/2014/main" id="{DF33D5CF-D8BB-4301-8B34-3F0768E54590}"/>
              </a:ext>
            </a:extLst>
          </p:cNvPr>
          <p:cNvSpPr txBox="1"/>
          <p:nvPr/>
        </p:nvSpPr>
        <p:spPr>
          <a:xfrm>
            <a:off x="1610006" y="1389920"/>
            <a:ext cx="4212435" cy="523220"/>
          </a:xfrm>
          <a:prstGeom prst="rect">
            <a:avLst/>
          </a:prstGeom>
          <a:noFill/>
        </p:spPr>
        <p:txBody>
          <a:bodyPr wrap="none" rtlCol="0">
            <a:spAutoFit/>
          </a:bodyPr>
          <a:lstStyle/>
          <a:p>
            <a:r>
              <a:rPr lang="fr-FR" sz="2800" dirty="0">
                <a:solidFill>
                  <a:srgbClr val="0070C0"/>
                </a:solidFill>
              </a:rPr>
              <a:t>{id:2,name:’’duy’’,’’rate’’:3}</a:t>
            </a:r>
          </a:p>
        </p:txBody>
      </p:sp>
      <p:sp>
        <p:nvSpPr>
          <p:cNvPr id="20" name="ZoneTexte 19">
            <a:extLst>
              <a:ext uri="{FF2B5EF4-FFF2-40B4-BE49-F238E27FC236}">
                <a16:creationId xmlns:a16="http://schemas.microsoft.com/office/drawing/2014/main" id="{1A0AC409-D2E1-4D95-A3E2-167AFBED6E5A}"/>
              </a:ext>
            </a:extLst>
          </p:cNvPr>
          <p:cNvSpPr txBox="1"/>
          <p:nvPr/>
        </p:nvSpPr>
        <p:spPr>
          <a:xfrm>
            <a:off x="7829808" y="2418360"/>
            <a:ext cx="3408562" cy="954107"/>
          </a:xfrm>
          <a:prstGeom prst="rect">
            <a:avLst/>
          </a:prstGeom>
          <a:noFill/>
        </p:spPr>
        <p:txBody>
          <a:bodyPr wrap="none" rtlCol="0">
            <a:spAutoFit/>
          </a:bodyPr>
          <a:lstStyle/>
          <a:p>
            <a:r>
              <a:rPr lang="fr-FR" sz="2800" dirty="0">
                <a:solidFill>
                  <a:schemeClr val="bg1">
                    <a:lumMod val="50000"/>
                  </a:schemeClr>
                </a:solidFill>
              </a:rPr>
              <a:t>// Remplace l’élément</a:t>
            </a:r>
            <a:endParaRPr lang="fr-FR" sz="2800" dirty="0">
              <a:solidFill>
                <a:srgbClr val="A74F7B"/>
              </a:solidFill>
            </a:endParaRPr>
          </a:p>
          <a:p>
            <a:r>
              <a:rPr lang="fr-FR" sz="2800" dirty="0">
                <a:solidFill>
                  <a:srgbClr val="A74F7B"/>
                </a:solidFill>
              </a:rPr>
              <a:t>{</a:t>
            </a:r>
            <a:r>
              <a:rPr lang="fr-FR" sz="2800" dirty="0" err="1">
                <a:solidFill>
                  <a:srgbClr val="A74F7B"/>
                </a:solidFill>
              </a:rPr>
              <a:t>name</a:t>
            </a:r>
            <a:r>
              <a:rPr lang="fr-FR" sz="2800" dirty="0">
                <a:solidFill>
                  <a:srgbClr val="A74F7B"/>
                </a:solidFill>
              </a:rPr>
              <a:t>:’’Pérenchies’’}</a:t>
            </a:r>
          </a:p>
        </p:txBody>
      </p:sp>
      <p:sp>
        <p:nvSpPr>
          <p:cNvPr id="21" name="ZoneTexte 20">
            <a:extLst>
              <a:ext uri="{FF2B5EF4-FFF2-40B4-BE49-F238E27FC236}">
                <a16:creationId xmlns:a16="http://schemas.microsoft.com/office/drawing/2014/main" id="{C4D849A6-5E33-4E88-BB5C-D791CF3271D9}"/>
              </a:ext>
            </a:extLst>
          </p:cNvPr>
          <p:cNvSpPr txBox="1"/>
          <p:nvPr/>
        </p:nvSpPr>
        <p:spPr>
          <a:xfrm>
            <a:off x="619687" y="5141753"/>
            <a:ext cx="3467616" cy="523220"/>
          </a:xfrm>
          <a:prstGeom prst="rect">
            <a:avLst/>
          </a:prstGeom>
          <a:noFill/>
        </p:spPr>
        <p:txBody>
          <a:bodyPr wrap="square" rtlCol="0">
            <a:spAutoFit/>
          </a:bodyPr>
          <a:lstStyle/>
          <a:p>
            <a:r>
              <a:rPr lang="fr-FR" sz="2800" dirty="0">
                <a:solidFill>
                  <a:schemeClr val="bg1">
                    <a:lumMod val="50000"/>
                  </a:schemeClr>
                </a:solidFill>
              </a:rPr>
              <a:t>// Supprime l’élément</a:t>
            </a:r>
          </a:p>
        </p:txBody>
      </p:sp>
    </p:spTree>
    <p:extLst>
      <p:ext uri="{BB962C8B-B14F-4D97-AF65-F5344CB8AC3E}">
        <p14:creationId xmlns:p14="http://schemas.microsoft.com/office/powerpoint/2010/main" val="90075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QueryString</a:t>
            </a:r>
            <a:r>
              <a:rPr lang="fr-FR" dirty="0"/>
              <a:t>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b="1" dirty="0">
                <a:solidFill>
                  <a:srgbClr val="0070C0"/>
                </a:solidFill>
              </a:rPr>
              <a:t>HTTP GET </a:t>
            </a:r>
            <a:r>
              <a:rPr lang="fr-FR" sz="3600" dirty="0">
                <a:solidFill>
                  <a:srgbClr val="0070C0"/>
                </a:solidFill>
              </a:rPr>
              <a:t>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r>
              <a:rPr lang="fr-FR" sz="3600" dirty="0">
                <a:solidFill>
                  <a:srgbClr val="FF0000"/>
                </a:solidFill>
              </a:rPr>
              <a:t>&amp;</a:t>
            </a:r>
            <a:r>
              <a:rPr lang="fr-FR" sz="3600" dirty="0">
                <a:solidFill>
                  <a:srgbClr val="7030A0"/>
                </a:solidFill>
              </a:rPr>
              <a:t>$orderby</a:t>
            </a:r>
            <a:r>
              <a:rPr lang="fr-FR" sz="3600" dirty="0">
                <a:solidFill>
                  <a:srgbClr val="FF0000"/>
                </a:solidFill>
              </a:rPr>
              <a:t>=</a:t>
            </a:r>
            <a:r>
              <a:rPr lang="fr-FR" sz="3600" dirty="0">
                <a:solidFill>
                  <a:srgbClr val="0070C0"/>
                </a:solidFill>
              </a:rPr>
              <a:t>prenom%20desc</a:t>
            </a:r>
            <a:r>
              <a:rPr lang="fr-FR" sz="3600" dirty="0">
                <a:solidFill>
                  <a:srgbClr val="FF0000"/>
                </a:solidFill>
              </a:rPr>
              <a:t>&amp;</a:t>
            </a:r>
            <a:r>
              <a:rPr lang="fr-FR" sz="3600" dirty="0">
                <a:solidFill>
                  <a:srgbClr val="7030A0"/>
                </a:solidFill>
              </a:rPr>
              <a:t>$limit</a:t>
            </a:r>
            <a:r>
              <a:rPr lang="fr-FR" sz="3600" dirty="0">
                <a:solidFill>
                  <a:srgbClr val="0070C0"/>
                </a:solidFill>
              </a:rPr>
              <a:t>=2</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b="1" dirty="0">
                <a:solidFill>
                  <a:schemeClr val="accent6">
                    <a:lumMod val="75000"/>
                  </a:schemeClr>
                </a:solidFill>
              </a:rPr>
              <a:t>HTTP CODE 200</a:t>
            </a:r>
          </a:p>
          <a:p>
            <a:pPr marL="0" indent="0">
              <a:buNone/>
            </a:pPr>
            <a:r>
              <a:rPr lang="en-US" sz="3600" dirty="0">
                <a:solidFill>
                  <a:schemeClr val="accent6">
                    <a:lumMod val="75000"/>
                  </a:schemeClr>
                </a:solidFill>
              </a:rPr>
              <a:t>Content-Type: application/json; charset=utf-8</a:t>
            </a:r>
            <a:endParaRPr lang="fr-FR" sz="3600" dirty="0">
              <a:solidFill>
                <a:schemeClr val="accent6">
                  <a:lumMod val="75000"/>
                </a:schemeClr>
              </a:solidFill>
            </a:endParaRPr>
          </a:p>
          <a:p>
            <a:pPr marL="0" indent="0">
              <a:buNone/>
            </a:pPr>
            <a:r>
              <a:rPr lang="fr-FR" sz="3600" dirty="0">
                <a:solidFill>
                  <a:schemeClr val="accent6">
                    <a:lumMod val="75000"/>
                  </a:schemeClr>
                </a:solidFill>
              </a:rPr>
              <a:t>{’’data’’:[{’’id’’:1,’’nom’’: ’’Ryckewaert’’,’’prenom’’:’’Cécile’’,age:10},{’’id’’:99,’’nom’’: ’’</a:t>
            </a:r>
            <a:r>
              <a:rPr lang="fr-FR" sz="3600" dirty="0" err="1">
                <a:solidFill>
                  <a:schemeClr val="accent6">
                    <a:lumMod val="75000"/>
                  </a:schemeClr>
                </a:solidFill>
              </a:rPr>
              <a:t>Ryckewaert</a:t>
            </a:r>
            <a:r>
              <a:rPr lang="fr-FR" sz="3600" dirty="0">
                <a:solidFill>
                  <a:schemeClr val="accent6">
                    <a:lumMod val="75000"/>
                  </a:schemeClr>
                </a:solidFill>
              </a:rPr>
              <a:t>’’, ’’</a:t>
            </a:r>
            <a:r>
              <a:rPr lang="fr-FR" sz="3600" dirty="0" err="1">
                <a:solidFill>
                  <a:schemeClr val="accent6">
                    <a:lumMod val="75000"/>
                  </a:schemeClr>
                </a:solidFill>
              </a:rPr>
              <a:t>prenom</a:t>
            </a:r>
            <a:r>
              <a:rPr lang="fr-FR" sz="3600" dirty="0">
                <a:solidFill>
                  <a:schemeClr val="accent6">
                    <a:lumMod val="75000"/>
                  </a:schemeClr>
                </a:solidFill>
              </a:rPr>
              <a:t>’’:’’Jean’’, age:55}]}</a:t>
            </a:r>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096000" y="1667272"/>
            <a:ext cx="5967403" cy="4351338"/>
          </a:xfrm>
        </p:spPr>
        <p:txBody>
          <a:bodyPr>
            <a:normAutofit/>
          </a:bodyPr>
          <a:lstStyle/>
          <a:p>
            <a:pPr marL="0" indent="0">
              <a:buNone/>
            </a:pPr>
            <a:r>
              <a:rPr lang="fr-FR" b="1" dirty="0">
                <a:solidFill>
                  <a:srgbClr val="0070C0"/>
                </a:solidFill>
              </a:rPr>
              <a:t>HTTP GET </a:t>
            </a:r>
            <a:r>
              <a:rPr lang="fr-FR" dirty="0">
                <a:hlinkClick r:id="rId3"/>
              </a:rPr>
              <a:t>http://monapi/personnes</a:t>
            </a:r>
            <a:endParaRPr lang="fr-FR" dirty="0"/>
          </a:p>
          <a:p>
            <a:pPr marL="0" indent="0">
              <a:buNone/>
            </a:pPr>
            <a:br>
              <a:rPr lang="fr-FR" b="1" dirty="0">
                <a:solidFill>
                  <a:srgbClr val="00B050"/>
                </a:solidFill>
              </a:rPr>
            </a:br>
            <a:r>
              <a:rPr lang="fr-FR"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b="1" dirty="0">
              <a:solidFill>
                <a:schemeClr val="accent6">
                  <a:lumMod val="75000"/>
                </a:schemeClr>
              </a:solidFill>
            </a:endParaRPr>
          </a:p>
          <a:p>
            <a:pPr marL="0" indent="0">
              <a:buNone/>
            </a:pPr>
            <a:r>
              <a:rPr lang="fr-FR" b="1" dirty="0">
                <a:solidFill>
                  <a:schemeClr val="accent6">
                    <a:lumMod val="75000"/>
                  </a:schemeClr>
                </a:solidFill>
                <a:highlight>
                  <a:srgbClr val="FFFF00"/>
                </a:highlight>
              </a:rPr>
              <a:t>{’’data’’</a:t>
            </a:r>
            <a:r>
              <a:rPr lang="fr-FR" b="1" dirty="0">
                <a:solidFill>
                  <a:schemeClr val="accent6">
                    <a:lumMod val="75000"/>
                  </a:schemeClr>
                </a:solidFill>
              </a:rPr>
              <a:t>:</a:t>
            </a:r>
            <a:r>
              <a:rPr lang="fr-FR" dirty="0">
                <a:solidFill>
                  <a:schemeClr val="accent6">
                    <a:lumMod val="75000"/>
                  </a:schemeClr>
                </a:solidFill>
              </a:rPr>
              <a:t>[{’’id’’:1,’’nom’’:’’Ryckewaert’’,’’prenom’’:’’Cécile’’,’’age’’:10},{’’id’’:2,’’nom’’:’’Chervet’’,’’prenom’’:’ ’Guillaume’’, age:35}]</a:t>
            </a:r>
            <a:r>
              <a:rPr lang="fr-FR" b="1" dirty="0">
                <a:solidFill>
                  <a:schemeClr val="accent6">
                    <a:lumMod val="75000"/>
                  </a:schemeClr>
                </a:solidFill>
                <a:highlight>
                  <a:srgbClr val="FFFF00"/>
                </a:highlight>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205959" y="1667272"/>
            <a:ext cx="557571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70C0"/>
                </a:solidFill>
              </a:rPr>
              <a:t>HTTP GET </a:t>
            </a:r>
            <a:r>
              <a:rPr lang="fr-FR" dirty="0">
                <a:hlinkClick r:id="rId3"/>
              </a:rPr>
              <a:t>http://monapi/personnes</a:t>
            </a:r>
            <a:endParaRPr lang="fr-FR" dirty="0"/>
          </a:p>
          <a:p>
            <a:pPr marL="0" indent="0">
              <a:buNone/>
            </a:pPr>
            <a:endParaRPr lang="en-US" dirty="0">
              <a:solidFill>
                <a:schemeClr val="accent5">
                  <a:lumMod val="50000"/>
                </a:schemeClr>
              </a:solidFill>
            </a:endParaRPr>
          </a:p>
          <a:p>
            <a:pPr marL="0" indent="0">
              <a:buNone/>
            </a:pPr>
            <a:r>
              <a:rPr lang="en-US"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dirty="0">
              <a:solidFill>
                <a:schemeClr val="accent6">
                  <a:lumMod val="75000"/>
                </a:schemeClr>
              </a:solidFill>
            </a:endParaRPr>
          </a:p>
          <a:p>
            <a:pPr marL="0" indent="0">
              <a:buNone/>
            </a:pPr>
            <a:r>
              <a:rPr lang="fr-FR" b="1" dirty="0">
                <a:solidFill>
                  <a:schemeClr val="accent6">
                    <a:lumMod val="75000"/>
                  </a:schemeClr>
                </a:solidFill>
                <a:highlight>
                  <a:srgbClr val="FFFF00"/>
                </a:highlight>
              </a:rPr>
              <a:t>[</a:t>
            </a:r>
            <a:r>
              <a:rPr lang="fr-FR" dirty="0">
                <a:solidFill>
                  <a:schemeClr val="accent6">
                    <a:lumMod val="75000"/>
                  </a:schemeClr>
                </a:solidFill>
              </a:rPr>
              <a:t>{’’id’’:1,’’nom’’:’’Ryckewaert’’,’’prenom’’:’’Cécile’’,’’age’’:10},{’’id’’:2,’’nom’’: ’’Chervet’’, ’’</a:t>
            </a:r>
            <a:r>
              <a:rPr lang="fr-FR" dirty="0" err="1">
                <a:solidFill>
                  <a:schemeClr val="accent6">
                    <a:lumMod val="75000"/>
                  </a:schemeClr>
                </a:solidFill>
              </a:rPr>
              <a:t>prenom</a:t>
            </a:r>
            <a:r>
              <a:rPr lang="fr-FR" dirty="0">
                <a:solidFill>
                  <a:schemeClr val="accent6">
                    <a:lumMod val="75000"/>
                  </a:schemeClr>
                </a:solidFill>
              </a:rPr>
              <a:t>’’:’’Guillaume’’, age:35}</a:t>
            </a:r>
            <a:r>
              <a:rPr lang="fr-FR" b="1" dirty="0">
                <a:solidFill>
                  <a:schemeClr val="accent6">
                    <a:lumMod val="75000"/>
                  </a:schemeClr>
                </a:solidFill>
                <a:highlight>
                  <a:srgbClr val="FFFF00"/>
                </a:highlight>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5919785"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7" y="0"/>
            <a:ext cx="8115297" cy="1325563"/>
          </a:xfrm>
        </p:spPr>
        <p:txBody>
          <a:bodyPr/>
          <a:lstStyle/>
          <a:p>
            <a:r>
              <a:rPr lang="fr-FR" dirty="0"/>
              <a:t>I </a:t>
            </a:r>
            <a:r>
              <a:rPr lang="fr-FR" dirty="0" err="1"/>
              <a:t>need</a:t>
            </a:r>
            <a:r>
              <a:rPr lang="fr-FR" dirty="0"/>
              <a:t> to insert =&gt; POST or PUT ?</a:t>
            </a:r>
          </a:p>
        </p:txBody>
      </p:sp>
      <p:sp>
        <p:nvSpPr>
          <p:cNvPr id="4" name="Espace réservé du contenu 3"/>
          <p:cNvSpPr>
            <a:spLocks noGrp="1"/>
          </p:cNvSpPr>
          <p:nvPr>
            <p:ph idx="1"/>
          </p:nvPr>
        </p:nvSpPr>
        <p:spPr>
          <a:xfrm>
            <a:off x="180977" y="1465625"/>
            <a:ext cx="5915023" cy="5678125"/>
          </a:xfrm>
        </p:spPr>
        <p:txBody>
          <a:bodyPr>
            <a:normAutofit/>
          </a:bodyPr>
          <a:lstStyle/>
          <a:p>
            <a:pPr marL="0" indent="0">
              <a:buNone/>
            </a:pPr>
            <a:r>
              <a:rPr lang="fr-FR" b="1" dirty="0">
                <a:solidFill>
                  <a:srgbClr val="0070C0"/>
                </a:solidFill>
              </a:rPr>
              <a:t>HTTP POST </a:t>
            </a:r>
            <a:r>
              <a:rPr lang="fr-FR" dirty="0">
                <a:solidFill>
                  <a:srgbClr val="0070C0"/>
                </a:solidFill>
                <a:hlinkClick r:id="rId2">
                  <a:extLst>
                    <a:ext uri="{A12FA001-AC4F-418D-AE19-62706E023703}">
                      <ahyp:hlinkClr xmlns:ahyp="http://schemas.microsoft.com/office/drawing/2018/hyperlinkcolor" val="tx"/>
                    </a:ext>
                  </a:extLst>
                </a:hlinkClick>
              </a:rPr>
              <a:t>http://monapi/personnes</a:t>
            </a:r>
            <a:r>
              <a:rPr lang="fr-FR" dirty="0">
                <a:solidFill>
                  <a:srgbClr val="0070C0"/>
                </a:solidFill>
              </a:rPr>
              <a:t> </a:t>
            </a:r>
            <a:br>
              <a:rPr lang="fr-FR" dirty="0">
                <a:solidFill>
                  <a:srgbClr val="0070C0"/>
                </a:solidFill>
              </a:rPr>
            </a:br>
            <a:r>
              <a:rPr lang="fr-FR" dirty="0">
                <a:solidFill>
                  <a:srgbClr val="0070C0"/>
                </a:solidFill>
              </a:rPr>
              <a:t>{’’nom’’: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david</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r>
              <a:rPr lang="fr-FR" b="1" dirty="0">
                <a:solidFill>
                  <a:schemeClr val="bg1">
                    <a:lumMod val="50000"/>
                  </a:schemeClr>
                </a:solidFill>
              </a:rPr>
              <a:t> </a:t>
            </a:r>
            <a:br>
              <a:rPr lang="fr-FR" b="1" dirty="0">
                <a:solidFill>
                  <a:srgbClr val="00B050"/>
                </a:solidFill>
              </a:rPr>
            </a:br>
            <a:r>
              <a:rPr lang="fr-FR" dirty="0">
                <a:solidFill>
                  <a:schemeClr val="accent6">
                    <a:lumMod val="75000"/>
                  </a:schemeClr>
                </a:solidFill>
              </a:rPr>
              <a:t>Location: </a:t>
            </a:r>
            <a:r>
              <a:rPr lang="fr-FR" dirty="0">
                <a:solidFill>
                  <a:srgbClr val="00B050"/>
                </a:solidFill>
                <a:hlinkClick r:id="rId3"/>
              </a:rPr>
              <a:t>http://monapi/personnes/3</a:t>
            </a:r>
            <a:endParaRPr lang="fr-FR" b="1" dirty="0">
              <a:solidFill>
                <a:schemeClr val="accent6">
                  <a:lumMod val="75000"/>
                </a:schemeClr>
              </a:solidFill>
            </a:endParaRP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276977" y="1465624"/>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4">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endParaRPr lang="fr-FR" b="1" dirty="0">
              <a:solidFill>
                <a:schemeClr val="bg1">
                  <a:lumMod val="50000"/>
                </a:schemeClr>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176960"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313" y="0"/>
            <a:ext cx="10729910" cy="1325563"/>
          </a:xfrm>
        </p:spPr>
        <p:txBody>
          <a:bodyPr/>
          <a:lstStyle/>
          <a:p>
            <a:r>
              <a:rPr lang="fr-FR" dirty="0"/>
              <a:t>I </a:t>
            </a:r>
            <a:r>
              <a:rPr lang="fr-FR" dirty="0" err="1"/>
              <a:t>need</a:t>
            </a:r>
            <a:r>
              <a:rPr lang="fr-FR" dirty="0"/>
              <a:t> to update =&gt; PUT or PATCH ?</a:t>
            </a:r>
          </a:p>
        </p:txBody>
      </p:sp>
      <p:sp>
        <p:nvSpPr>
          <p:cNvPr id="4" name="Espace réservé du contenu 3"/>
          <p:cNvSpPr>
            <a:spLocks noGrp="1"/>
          </p:cNvSpPr>
          <p:nvPr>
            <p:ph idx="1"/>
          </p:nvPr>
        </p:nvSpPr>
        <p:spPr>
          <a:xfrm>
            <a:off x="180977" y="1465625"/>
            <a:ext cx="6096000" cy="5678125"/>
          </a:xfrm>
        </p:spPr>
        <p:txBody>
          <a:bodyPr>
            <a:normAutofit/>
          </a:bodyPr>
          <a:lstStyle/>
          <a:p>
            <a:pPr marL="0" indent="0">
              <a:buNone/>
            </a:pPr>
            <a:r>
              <a:rPr lang="fr-FR" b="1" dirty="0">
                <a:solidFill>
                  <a:srgbClr val="0070C0"/>
                </a:solidFill>
              </a:rPr>
              <a:t>HTTP PATCH </a:t>
            </a:r>
            <a:r>
              <a:rPr lang="fr-FR" dirty="0">
                <a:solidFill>
                  <a:srgbClr val="0070C0"/>
                </a:solidFill>
                <a:hlinkClick r:id="rId2">
                  <a:extLst>
                    <a:ext uri="{A12FA001-AC4F-418D-AE19-62706E023703}">
                      <ahyp:hlinkClr xmlns:ahyp="http://schemas.microsoft.com/office/drawing/2018/hyperlinkcolor" val="tx"/>
                    </a:ext>
                  </a:extLst>
                </a:hlinkClick>
              </a:rPr>
              <a:t>http://monapi/personnes/1</a:t>
            </a:r>
            <a:r>
              <a:rPr lang="fr-FR" dirty="0">
                <a:solidFill>
                  <a:srgbClr val="0070C0"/>
                </a:solidFill>
              </a:rPr>
              <a:t> </a:t>
            </a:r>
            <a:r>
              <a:rPr lang="fr-FR" b="1" dirty="0">
                <a:solidFill>
                  <a:srgbClr val="0070C0"/>
                </a:solidFill>
              </a:rPr>
              <a:t>{’’nom’’: ’’</a:t>
            </a:r>
            <a:r>
              <a:rPr lang="fr-FR" b="1" dirty="0" err="1">
                <a:solidFill>
                  <a:srgbClr val="0070C0"/>
                </a:solidFill>
              </a:rPr>
              <a:t>charvet</a:t>
            </a:r>
            <a:r>
              <a:rPr lang="fr-FR" b="1"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357937" y="1465625"/>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2">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334125"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598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for </a:t>
            </a:r>
            <a:r>
              <a:rPr lang="fr-FR" dirty="0" err="1"/>
              <a:t>specifics</a:t>
            </a:r>
            <a:r>
              <a:rPr lang="fr-FR" dirty="0"/>
              <a:t> cases</a:t>
            </a:r>
          </a:p>
        </p:txBody>
      </p:sp>
      <p:sp>
        <p:nvSpPr>
          <p:cNvPr id="4" name="Espace réservé du contenu 3"/>
          <p:cNvSpPr>
            <a:spLocks noGrp="1"/>
          </p:cNvSpPr>
          <p:nvPr>
            <p:ph idx="1"/>
          </p:nvPr>
        </p:nvSpPr>
        <p:spPr>
          <a:xfrm>
            <a:off x="838200" y="1552068"/>
            <a:ext cx="10515600" cy="4978210"/>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marL="0" indent="0">
              <a:buNone/>
            </a:pPr>
            <a:endParaRPr lang="fr-FR" dirty="0">
              <a:latin typeface="Lato"/>
            </a:endParaRPr>
          </a:p>
          <a:p>
            <a:pPr marL="0" indent="0">
              <a:buNone/>
            </a:pPr>
            <a:r>
              <a:rPr lang="fr-FR" b="1" dirty="0">
                <a:solidFill>
                  <a:srgbClr val="0070C0"/>
                </a:solidFill>
              </a:rPr>
              <a:t>HTTP POST </a:t>
            </a:r>
            <a:r>
              <a:rPr lang="fr-FR" dirty="0">
                <a:solidFill>
                  <a:srgbClr val="0070C0"/>
                </a:solidFill>
                <a:hlinkClick r:id="rId2"/>
              </a:rPr>
              <a:t>http://monapi/calculate-fibonacci</a:t>
            </a:r>
            <a:r>
              <a:rPr lang="fr-FR" dirty="0">
                <a:solidFill>
                  <a:srgbClr val="0070C0"/>
                </a:solidFill>
              </a:rPr>
              <a:t> {’’input’’:390}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r>
              <a:rPr lang="fr-FR" b="1" dirty="0">
                <a:solidFill>
                  <a:schemeClr val="accent6">
                    <a:lumMod val="75000"/>
                  </a:schemeClr>
                </a:solidFill>
              </a:rPr>
              <a:t>HTTP CODE 200 </a:t>
            </a:r>
            <a:r>
              <a:rPr lang="en-US" dirty="0">
                <a:solidFill>
                  <a:schemeClr val="accent6">
                    <a:lumMod val="75000"/>
                  </a:schemeClr>
                </a:solidFill>
              </a:rPr>
              <a:t>{‘’result’’:10029}</a:t>
            </a:r>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3" name="Rectangle 2">
            <a:extLst>
              <a:ext uri="{FF2B5EF4-FFF2-40B4-BE49-F238E27FC236}">
                <a16:creationId xmlns:a16="http://schemas.microsoft.com/office/drawing/2014/main" id="{AABA093F-E45E-4BDE-A10A-9C285854F6ED}"/>
              </a:ext>
            </a:extLst>
          </p:cNvPr>
          <p:cNvSpPr/>
          <p:nvPr/>
        </p:nvSpPr>
        <p:spPr>
          <a:xfrm>
            <a:off x="0" y="6530278"/>
            <a:ext cx="3561744" cy="369332"/>
          </a:xfrm>
          <a:prstGeom prst="rect">
            <a:avLst/>
          </a:prstGeom>
        </p:spPr>
        <p:txBody>
          <a:bodyPr wrap="none">
            <a:spAutoFit/>
          </a:bodyPr>
          <a:lstStyle/>
          <a:p>
            <a:r>
              <a:rPr lang="fr-FR" dirty="0">
                <a:hlinkClick r:id="rId3"/>
              </a:rPr>
              <a:t>https://www.ietf.org/rfc/rfc2616.txt</a:t>
            </a:r>
            <a:endParaRPr lang="fr-FR" dirty="0"/>
          </a:p>
        </p:txBody>
      </p:sp>
    </p:spTree>
    <p:extLst>
      <p:ext uri="{BB962C8B-B14F-4D97-AF65-F5344CB8AC3E}">
        <p14:creationId xmlns:p14="http://schemas.microsoft.com/office/powerpoint/2010/main" val="980546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8964" y="-244869"/>
            <a:ext cx="10515600" cy="1325563"/>
          </a:xfrm>
        </p:spPr>
        <p:txBody>
          <a:bodyPr/>
          <a:lstStyle/>
          <a:p>
            <a:r>
              <a:rPr lang="fr-FR" dirty="0"/>
              <a:t>Comment uploader une image, vidéo?</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6" name="Rectangle 5">
            <a:extLst>
              <a:ext uri="{FF2B5EF4-FFF2-40B4-BE49-F238E27FC236}">
                <a16:creationId xmlns:a16="http://schemas.microsoft.com/office/drawing/2014/main" id="{01F53E7C-BC0E-4A9C-9218-92F218372B8A}"/>
              </a:ext>
            </a:extLst>
          </p:cNvPr>
          <p:cNvSpPr/>
          <p:nvPr/>
        </p:nvSpPr>
        <p:spPr>
          <a:xfrm>
            <a:off x="0" y="6060074"/>
            <a:ext cx="2809875" cy="707886"/>
          </a:xfrm>
          <a:prstGeom prst="rect">
            <a:avLst/>
          </a:prstGeom>
        </p:spPr>
        <p:txBody>
          <a:bodyPr wrap="square">
            <a:spAutoFit/>
          </a:bodyPr>
          <a:lstStyle/>
          <a:p>
            <a:r>
              <a:rPr lang="fr-FR" sz="1000" dirty="0">
                <a:hlinkClick r:id="rId2"/>
              </a:rPr>
              <a:t>https://tools.ietf.org/html/rfc2388</a:t>
            </a:r>
            <a:br>
              <a:rPr lang="fr-FR" sz="1000" dirty="0"/>
            </a:br>
            <a:r>
              <a:rPr lang="fr-FR" sz="1000" dirty="0">
                <a:hlinkClick r:id="rId3"/>
              </a:rPr>
              <a:t>https://stackoverflow.com/questions/1342506/why-is-form-enctype-multipart-form-data-required-when-uploading-a-file</a:t>
            </a:r>
            <a:endParaRPr lang="fr-FR" sz="1000" dirty="0"/>
          </a:p>
        </p:txBody>
      </p:sp>
      <p:pic>
        <p:nvPicPr>
          <p:cNvPr id="10" name="Image 9">
            <a:extLst>
              <a:ext uri="{FF2B5EF4-FFF2-40B4-BE49-F238E27FC236}">
                <a16:creationId xmlns:a16="http://schemas.microsoft.com/office/drawing/2014/main" id="{74724C77-DEE6-4BDF-B933-74794C6F36B1}"/>
              </a:ext>
            </a:extLst>
          </p:cNvPr>
          <p:cNvPicPr>
            <a:picLocks noChangeAspect="1"/>
          </p:cNvPicPr>
          <p:nvPr/>
        </p:nvPicPr>
        <p:blipFill rotWithShape="1">
          <a:blip r:embed="rId4"/>
          <a:srcRect t="4456" r="8499" b="5924"/>
          <a:stretch/>
        </p:blipFill>
        <p:spPr>
          <a:xfrm>
            <a:off x="2014682" y="2131181"/>
            <a:ext cx="8144163" cy="3590925"/>
          </a:xfrm>
          <a:prstGeom prst="rect">
            <a:avLst/>
          </a:prstGeom>
        </p:spPr>
      </p:pic>
      <p:pic>
        <p:nvPicPr>
          <p:cNvPr id="13" name="Image 12">
            <a:extLst>
              <a:ext uri="{FF2B5EF4-FFF2-40B4-BE49-F238E27FC236}">
                <a16:creationId xmlns:a16="http://schemas.microsoft.com/office/drawing/2014/main" id="{BD86463E-EF57-4EF9-8CBB-0F0B879EF126}"/>
              </a:ext>
            </a:extLst>
          </p:cNvPr>
          <p:cNvPicPr>
            <a:picLocks noChangeAspect="1"/>
          </p:cNvPicPr>
          <p:nvPr/>
        </p:nvPicPr>
        <p:blipFill rotWithShape="1">
          <a:blip r:embed="rId5"/>
          <a:srcRect t="12749" b="14150"/>
          <a:stretch/>
        </p:blipFill>
        <p:spPr>
          <a:xfrm>
            <a:off x="2291394" y="798613"/>
            <a:ext cx="7609212" cy="1209904"/>
          </a:xfrm>
          <a:prstGeom prst="rect">
            <a:avLst/>
          </a:prstGeom>
        </p:spPr>
      </p:pic>
      <p:sp>
        <p:nvSpPr>
          <p:cNvPr id="15" name="Rectangle 14">
            <a:extLst>
              <a:ext uri="{FF2B5EF4-FFF2-40B4-BE49-F238E27FC236}">
                <a16:creationId xmlns:a16="http://schemas.microsoft.com/office/drawing/2014/main" id="{6E170E9F-DD02-4404-A7CF-CA923A017862}"/>
              </a:ext>
            </a:extLst>
          </p:cNvPr>
          <p:cNvSpPr/>
          <p:nvPr/>
        </p:nvSpPr>
        <p:spPr>
          <a:xfrm>
            <a:off x="3043454" y="5912601"/>
            <a:ext cx="6086620" cy="707886"/>
          </a:xfrm>
          <a:prstGeom prst="rect">
            <a:avLst/>
          </a:prstGeom>
          <a:solidFill>
            <a:schemeClr val="bg1">
              <a:lumMod val="95000"/>
            </a:schemeClr>
          </a:solidFill>
        </p:spPr>
        <p:txBody>
          <a:bodyPr wrap="square">
            <a:spAutoFit/>
          </a:bodyPr>
          <a:lstStyle/>
          <a:p>
            <a:r>
              <a:rPr lang="fr-FR" sz="2000" b="1" dirty="0">
                <a:solidFill>
                  <a:schemeClr val="accent6">
                    <a:lumMod val="75000"/>
                  </a:schemeClr>
                </a:solidFill>
              </a:rPr>
              <a:t>HTTP CODE 201 </a:t>
            </a:r>
            <a:r>
              <a:rPr lang="fr-FR" sz="2000" b="1" dirty="0">
                <a:solidFill>
                  <a:schemeClr val="bg1">
                    <a:lumMod val="50000"/>
                  </a:schemeClr>
                </a:solidFill>
              </a:rPr>
              <a:t>// </a:t>
            </a:r>
            <a:r>
              <a:rPr lang="fr-FR" sz="2000" b="1" dirty="0" err="1">
                <a:solidFill>
                  <a:schemeClr val="bg1">
                    <a:lumMod val="50000"/>
                  </a:schemeClr>
                </a:solidFill>
              </a:rPr>
              <a:t>created</a:t>
            </a:r>
            <a:r>
              <a:rPr lang="fr-FR" sz="2000" b="1" dirty="0">
                <a:solidFill>
                  <a:schemeClr val="bg1">
                    <a:lumMod val="50000"/>
                  </a:schemeClr>
                </a:solidFill>
              </a:rPr>
              <a:t> </a:t>
            </a:r>
            <a:br>
              <a:rPr lang="fr-FR" sz="2000" b="1" dirty="0">
                <a:solidFill>
                  <a:srgbClr val="00B050"/>
                </a:solidFill>
              </a:rPr>
            </a:br>
            <a:r>
              <a:rPr lang="fr-FR" sz="2000" dirty="0">
                <a:solidFill>
                  <a:schemeClr val="accent6">
                    <a:lumMod val="75000"/>
                  </a:schemeClr>
                </a:solidFill>
              </a:rPr>
              <a:t>Location: </a:t>
            </a:r>
            <a:r>
              <a:rPr lang="fr-FR" sz="2000" dirty="0">
                <a:solidFill>
                  <a:srgbClr val="00B050"/>
                </a:solidFill>
                <a:hlinkClick r:id="rId6"/>
              </a:rPr>
              <a:t>http://monapi/home/</a:t>
            </a:r>
            <a:r>
              <a:rPr lang="fr-FR" sz="2000" dirty="0">
                <a:solidFill>
                  <a:schemeClr val="accent6">
                    <a:lumMod val="75000"/>
                  </a:schemeClr>
                </a:solidFill>
                <a:hlinkClick r:id="rId6"/>
              </a:rPr>
              <a:t>uploadFiles/test.txt</a:t>
            </a:r>
            <a:endParaRPr lang="fr-FR" sz="2000" dirty="0">
              <a:solidFill>
                <a:schemeClr val="accent6">
                  <a:lumMod val="75000"/>
                </a:schemeClr>
              </a:solidFill>
            </a:endParaRPr>
          </a:p>
        </p:txBody>
      </p:sp>
    </p:spTree>
    <p:extLst>
      <p:ext uri="{BB962C8B-B14F-4D97-AF65-F5344CB8AC3E}">
        <p14:creationId xmlns:p14="http://schemas.microsoft.com/office/powerpoint/2010/main" val="4109851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A5A1F-5024-4608-A0FA-2B65620DF60B}"/>
              </a:ext>
            </a:extLst>
          </p:cNvPr>
          <p:cNvSpPr>
            <a:spLocks noGrp="1"/>
          </p:cNvSpPr>
          <p:nvPr>
            <p:ph type="title"/>
          </p:nvPr>
        </p:nvSpPr>
        <p:spPr>
          <a:xfrm>
            <a:off x="28580" y="-81532"/>
            <a:ext cx="12163420" cy="1325563"/>
          </a:xfrm>
        </p:spPr>
        <p:txBody>
          <a:bodyPr>
            <a:normAutofit/>
          </a:bodyPr>
          <a:lstStyle/>
          <a:p>
            <a:r>
              <a:rPr lang="fr-FR" dirty="0"/>
              <a:t>PATCH permet une mise à jour partielle des données</a:t>
            </a:r>
          </a:p>
        </p:txBody>
      </p:sp>
      <p:sp>
        <p:nvSpPr>
          <p:cNvPr id="4" name="Espace réservé du contenu 2">
            <a:extLst>
              <a:ext uri="{FF2B5EF4-FFF2-40B4-BE49-F238E27FC236}">
                <a16:creationId xmlns:a16="http://schemas.microsoft.com/office/drawing/2014/main" id="{92593197-4107-4F03-BF53-CF6FCA80D6D3}"/>
              </a:ext>
            </a:extLst>
          </p:cNvPr>
          <p:cNvSpPr txBox="1">
            <a:spLocks/>
          </p:cNvSpPr>
          <p:nvPr/>
        </p:nvSpPr>
        <p:spPr>
          <a:xfrm>
            <a:off x="2924181" y="2740214"/>
            <a:ext cx="650386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PATCH </a:t>
            </a:r>
            <a:r>
              <a:rPr lang="fr-FR" dirty="0">
                <a:hlinkClick r:id="rId2"/>
              </a:rPr>
              <a:t>http://monapi/personnes/1</a:t>
            </a:r>
            <a:r>
              <a:rPr lang="fr-FR" dirty="0"/>
              <a:t> </a:t>
            </a:r>
            <a:r>
              <a:rPr lang="fr-FR" dirty="0">
                <a:solidFill>
                  <a:srgbClr val="0070C0"/>
                </a:solidFill>
              </a:rPr>
              <a:t>{’’nom’’: ’’</a:t>
            </a:r>
            <a:r>
              <a:rPr lang="fr-FR" dirty="0" err="1">
                <a:solidFill>
                  <a:srgbClr val="0070C0"/>
                </a:solidFill>
              </a:rPr>
              <a:t>delahousse</a:t>
            </a:r>
            <a:r>
              <a:rPr lang="fr-FR" dirty="0">
                <a:solidFill>
                  <a:srgbClr val="0070C0"/>
                </a:solidFill>
              </a:rPr>
              <a:t>’’}</a:t>
            </a:r>
            <a:endParaRPr lang="fr-FR" dirty="0"/>
          </a:p>
          <a:p>
            <a:pPr marL="0" indent="0">
              <a:buFont typeface="Arial" panose="020B0604020202020204" pitchFamily="34" charset="0"/>
              <a:buNone/>
            </a:pPr>
            <a:r>
              <a:rPr lang="en-US" dirty="0">
                <a:solidFill>
                  <a:srgbClr val="0070C0"/>
                </a:solidFill>
              </a:rPr>
              <a:t>Content-Type: application/json; charset=utf-8</a:t>
            </a:r>
          </a:p>
          <a:p>
            <a:endParaRPr lang="fr-FR" dirty="0"/>
          </a:p>
          <a:p>
            <a:pPr marL="0" indent="0">
              <a:buFont typeface="Arial" panose="020B0604020202020204" pitchFamily="34" charset="0"/>
              <a:buNone/>
            </a:pPr>
            <a:r>
              <a:rPr lang="fr-FR" b="1" dirty="0">
                <a:solidFill>
                  <a:schemeClr val="accent6">
                    <a:lumMod val="75000"/>
                  </a:schemeClr>
                </a:solidFill>
              </a:rPr>
              <a:t>HTTP CODE 204 </a:t>
            </a:r>
            <a:r>
              <a:rPr lang="fr-FR" dirty="0">
                <a:solidFill>
                  <a:schemeClr val="bg1">
                    <a:lumMod val="50000"/>
                  </a:schemeClr>
                </a:solidFill>
              </a:rPr>
              <a:t>// no content</a:t>
            </a:r>
          </a:p>
        </p:txBody>
      </p:sp>
      <p:sp>
        <p:nvSpPr>
          <p:cNvPr id="5" name="Rectangle 4">
            <a:extLst>
              <a:ext uri="{FF2B5EF4-FFF2-40B4-BE49-F238E27FC236}">
                <a16:creationId xmlns:a16="http://schemas.microsoft.com/office/drawing/2014/main" id="{2B8A8E4B-BA62-482B-A45F-C5C32183C235}"/>
              </a:ext>
            </a:extLst>
          </p:cNvPr>
          <p:cNvSpPr/>
          <p:nvPr/>
        </p:nvSpPr>
        <p:spPr>
          <a:xfrm>
            <a:off x="54738" y="2833680"/>
            <a:ext cx="2513058" cy="2923877"/>
          </a:xfrm>
          <a:prstGeom prst="rect">
            <a:avLst/>
          </a:prstGeom>
        </p:spPr>
        <p:txBody>
          <a:bodyPr wrap="square">
            <a:spAutoFit/>
          </a:bodyPr>
          <a:lstStyle/>
          <a:p>
            <a:pPr algn="ctr"/>
            <a:r>
              <a:rPr lang="fr-FR" sz="2800" b="1" dirty="0"/>
              <a:t>Original state</a:t>
            </a:r>
          </a:p>
          <a:p>
            <a:endParaRPr lang="fr-FR" sz="2800" dirty="0"/>
          </a:p>
          <a:p>
            <a:r>
              <a:rPr lang="fr-FR" dirty="0"/>
              <a:t>{</a:t>
            </a:r>
          </a:p>
          <a:p>
            <a:r>
              <a:rPr lang="fr-FR" dirty="0"/>
              <a:t>  "nom": "chervet",</a:t>
            </a:r>
          </a:p>
          <a:p>
            <a:r>
              <a:rPr lang="fr-FR" dirty="0"/>
              <a:t>  "</a:t>
            </a:r>
            <a:r>
              <a:rPr lang="fr-FR" dirty="0" err="1"/>
              <a:t>prenom</a:t>
            </a:r>
            <a:r>
              <a:rPr lang="fr-FR" dirty="0"/>
              <a:t>": "guillaume"</a:t>
            </a:r>
          </a:p>
          <a:p>
            <a:r>
              <a:rPr lang="fr-FR" dirty="0"/>
              <a:t>}</a:t>
            </a:r>
          </a:p>
          <a:p>
            <a:endParaRPr lang="fr-FR" sz="2800" dirty="0"/>
          </a:p>
          <a:p>
            <a:r>
              <a:rPr lang="fr-FR" sz="2800" dirty="0"/>
              <a:t>	</a:t>
            </a:r>
          </a:p>
        </p:txBody>
      </p:sp>
      <p:sp>
        <p:nvSpPr>
          <p:cNvPr id="6" name="Rectangle 5">
            <a:extLst>
              <a:ext uri="{FF2B5EF4-FFF2-40B4-BE49-F238E27FC236}">
                <a16:creationId xmlns:a16="http://schemas.microsoft.com/office/drawing/2014/main" id="{452CB085-92AE-4919-90B8-BE0F2D79B389}"/>
              </a:ext>
            </a:extLst>
          </p:cNvPr>
          <p:cNvSpPr/>
          <p:nvPr/>
        </p:nvSpPr>
        <p:spPr>
          <a:xfrm>
            <a:off x="9663457" y="2787097"/>
            <a:ext cx="2695233" cy="2062103"/>
          </a:xfrm>
          <a:prstGeom prst="rect">
            <a:avLst/>
          </a:prstGeom>
        </p:spPr>
        <p:txBody>
          <a:bodyPr wrap="square">
            <a:spAutoFit/>
          </a:bodyPr>
          <a:lstStyle/>
          <a:p>
            <a:pPr algn="ctr"/>
            <a:r>
              <a:rPr lang="fr-FR" sz="2800" b="1" dirty="0"/>
              <a:t>Final state</a:t>
            </a:r>
          </a:p>
          <a:p>
            <a:endParaRPr lang="fr-FR" sz="2800" dirty="0"/>
          </a:p>
          <a:p>
            <a:r>
              <a:rPr lang="fr-FR" dirty="0"/>
              <a:t>{</a:t>
            </a:r>
          </a:p>
          <a:p>
            <a:r>
              <a:rPr lang="fr-FR" dirty="0"/>
              <a:t>  "nom": "</a:t>
            </a:r>
            <a:r>
              <a:rPr lang="fr-FR" dirty="0" err="1"/>
              <a:t>delahousse</a:t>
            </a:r>
            <a:r>
              <a:rPr lang="fr-FR" dirty="0"/>
              <a:t>",</a:t>
            </a:r>
          </a:p>
          <a:p>
            <a:r>
              <a:rPr lang="fr-FR" dirty="0"/>
              <a:t>  "</a:t>
            </a:r>
            <a:r>
              <a:rPr lang="fr-FR" dirty="0" err="1"/>
              <a:t>prenom</a:t>
            </a:r>
            <a:r>
              <a:rPr lang="fr-FR" dirty="0"/>
              <a:t>": "guillaume"</a:t>
            </a:r>
          </a:p>
          <a:p>
            <a:r>
              <a:rPr lang="fr-FR" dirty="0"/>
              <a:t>}</a:t>
            </a:r>
          </a:p>
        </p:txBody>
      </p:sp>
      <p:pic>
        <p:nvPicPr>
          <p:cNvPr id="9" name="Picture 4" descr="Résultat de recherche d'images pour &quot;image serveur&quot;">
            <a:extLst>
              <a:ext uri="{FF2B5EF4-FFF2-40B4-BE49-F238E27FC236}">
                <a16:creationId xmlns:a16="http://schemas.microsoft.com/office/drawing/2014/main" id="{19BC4F26-78CE-43FC-AE2E-B1ECAC6579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890588" y="1523299"/>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a:extLst>
              <a:ext uri="{FF2B5EF4-FFF2-40B4-BE49-F238E27FC236}">
                <a16:creationId xmlns:a16="http://schemas.microsoft.com/office/drawing/2014/main" id="{7891D36C-FFC0-4F45-BC74-C098E4126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709" y="1561928"/>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ésultat de recherche d'images pour &quot;image serveur&quot;">
            <a:extLst>
              <a:ext uri="{FF2B5EF4-FFF2-40B4-BE49-F238E27FC236}">
                <a16:creationId xmlns:a16="http://schemas.microsoft.com/office/drawing/2014/main" id="{DF1A2278-FFFA-46A6-8ABC-3552035DB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686929" y="1542960"/>
            <a:ext cx="356466" cy="5354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DE939868-2203-43D4-BA41-90E22707F4EB}"/>
              </a:ext>
            </a:extLst>
          </p:cNvPr>
          <p:cNvCxnSpPr>
            <a:cxnSpLocks/>
          </p:cNvCxnSpPr>
          <p:nvPr/>
        </p:nvCxnSpPr>
        <p:spPr>
          <a:xfrm>
            <a:off x="9461448" y="1561928"/>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21A2796-700A-43FE-8D71-ACCD40055546}"/>
              </a:ext>
            </a:extLst>
          </p:cNvPr>
          <p:cNvCxnSpPr>
            <a:cxnSpLocks/>
          </p:cNvCxnSpPr>
          <p:nvPr/>
        </p:nvCxnSpPr>
        <p:spPr>
          <a:xfrm>
            <a:off x="2584497"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8A98A970-551A-43D4-A744-04D4B5F848E5}"/>
              </a:ext>
            </a:extLst>
          </p:cNvPr>
          <p:cNvCxnSpPr>
            <a:cxnSpLocks/>
          </p:cNvCxnSpPr>
          <p:nvPr/>
        </p:nvCxnSpPr>
        <p:spPr>
          <a:xfrm flipH="1">
            <a:off x="2324864"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1787034-35F7-4DDC-82C8-7FC202F3FD75}"/>
              </a:ext>
            </a:extLst>
          </p:cNvPr>
          <p:cNvCxnSpPr>
            <a:cxnSpLocks/>
          </p:cNvCxnSpPr>
          <p:nvPr/>
        </p:nvCxnSpPr>
        <p:spPr>
          <a:xfrm flipH="1">
            <a:off x="9120621" y="4215292"/>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057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9EAEE3E5-9884-42A5-B63A-E4F7CB96FBC8}"/>
              </a:ext>
            </a:extLst>
          </p:cNvPr>
          <p:cNvCxnSpPr>
            <a:cxnSpLocks/>
          </p:cNvCxnSpPr>
          <p:nvPr/>
        </p:nvCxnSpPr>
        <p:spPr>
          <a:xfrm>
            <a:off x="9269457" y="7626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2C47F48-E096-4912-87AD-6F4AFB748C98}"/>
              </a:ext>
            </a:extLst>
          </p:cNvPr>
          <p:cNvCxnSpPr>
            <a:cxnSpLocks/>
          </p:cNvCxnSpPr>
          <p:nvPr/>
        </p:nvCxnSpPr>
        <p:spPr>
          <a:xfrm>
            <a:off x="2253888" y="7921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a:xfrm>
            <a:off x="232627" y="-199485"/>
            <a:ext cx="10515600" cy="1325563"/>
          </a:xfrm>
        </p:spPr>
        <p:txBody>
          <a:bodyPr/>
          <a:lstStyle/>
          <a:p>
            <a:r>
              <a:rPr lang="fr-FR" dirty="0"/>
              <a:t>PATCH standard JSON Patch</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a:xfrm>
            <a:off x="2678186" y="1468619"/>
            <a:ext cx="6743700" cy="4351338"/>
          </a:xfrm>
        </p:spPr>
        <p:txBody>
          <a:bodyPr>
            <a:normAutofit/>
          </a:body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en-US" sz="2400" dirty="0">
                <a:solidFill>
                  <a:srgbClr val="0070C0"/>
                </a:solidFill>
              </a:rPr>
              <a:t>[</a:t>
            </a:r>
          </a:p>
          <a:p>
            <a:pPr marL="0" indent="0">
              <a:buNone/>
            </a:pPr>
            <a:r>
              <a:rPr lang="en-US" sz="2400" dirty="0">
                <a:solidFill>
                  <a:srgbClr val="0070C0"/>
                </a:solidFill>
              </a:rPr>
              <a:t>  { "op": "replace", "path": "/</a:t>
            </a:r>
            <a:r>
              <a:rPr lang="en-US" sz="2400" dirty="0" err="1">
                <a:solidFill>
                  <a:srgbClr val="0070C0"/>
                </a:solidFill>
              </a:rPr>
              <a:t>baz</a:t>
            </a:r>
            <a:r>
              <a:rPr lang="en-US" sz="2400" dirty="0">
                <a:solidFill>
                  <a:srgbClr val="0070C0"/>
                </a:solidFill>
              </a:rPr>
              <a:t>", "value": "boo" },</a:t>
            </a:r>
          </a:p>
          <a:p>
            <a:pPr marL="0" indent="0">
              <a:buNone/>
            </a:pPr>
            <a:r>
              <a:rPr lang="en-US" sz="2400" dirty="0">
                <a:solidFill>
                  <a:srgbClr val="0070C0"/>
                </a:solidFill>
              </a:rPr>
              <a:t>  { "op": "add", "path": "/hello", "value": ["world"] },</a:t>
            </a:r>
          </a:p>
          <a:p>
            <a:pPr marL="0" indent="0">
              <a:buNone/>
            </a:pPr>
            <a:r>
              <a:rPr lang="en-US" sz="2400" dirty="0">
                <a:solidFill>
                  <a:srgbClr val="0070C0"/>
                </a:solidFill>
              </a:rPr>
              <a:t>  { "op": "remove", "path": "/foo" }</a:t>
            </a:r>
          </a:p>
          <a:p>
            <a:pPr marL="0" indent="0">
              <a:buNone/>
            </a:pPr>
            <a:r>
              <a:rPr lang="en-US" sz="2400" dirty="0">
                <a:solidFill>
                  <a:srgbClr val="0070C0"/>
                </a:solidFill>
              </a:rPr>
              <a:t>]</a:t>
            </a:r>
            <a:endParaRPr lang="fr-FR" sz="2400" dirty="0">
              <a:solidFill>
                <a:srgbClr val="0070C0"/>
              </a:solidFill>
            </a:endParaRPr>
          </a:p>
          <a:p>
            <a:pPr marL="0" indent="0">
              <a:buNone/>
            </a:pPr>
            <a:r>
              <a:rPr lang="en-US" sz="2400" dirty="0">
                <a:solidFill>
                  <a:srgbClr val="0070C0"/>
                </a:solidFill>
                <a:highlight>
                  <a:srgbClr val="FFFF00"/>
                </a:highlight>
              </a:rPr>
              <a:t>Content-Type: application/</a:t>
            </a:r>
            <a:r>
              <a:rPr lang="en-US" sz="2400" dirty="0" err="1">
                <a:solidFill>
                  <a:srgbClr val="0070C0"/>
                </a:solidFill>
                <a:highlight>
                  <a:srgbClr val="FFFF00"/>
                </a:highlight>
              </a:rPr>
              <a:t>json-patch+json</a:t>
            </a:r>
            <a:r>
              <a:rPr lang="en-US" sz="2400" dirty="0">
                <a:solidFill>
                  <a:srgbClr val="0070C0"/>
                </a:solidFill>
                <a:highlight>
                  <a:srgbClr val="FFFF00"/>
                </a:highlight>
              </a:rPr>
              <a:t>; charset=utf-8</a:t>
            </a:r>
          </a:p>
          <a:p>
            <a:endParaRPr lang="fr-FR" sz="2400" dirty="0"/>
          </a:p>
          <a:p>
            <a:pPr marL="0" inden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4" name="Rectangle 3">
            <a:extLst>
              <a:ext uri="{FF2B5EF4-FFF2-40B4-BE49-F238E27FC236}">
                <a16:creationId xmlns:a16="http://schemas.microsoft.com/office/drawing/2014/main" id="{FBCB464E-832F-4286-B98E-2D3C1DBC50E3}"/>
              </a:ext>
            </a:extLst>
          </p:cNvPr>
          <p:cNvSpPr/>
          <p:nvPr/>
        </p:nvSpPr>
        <p:spPr>
          <a:xfrm>
            <a:off x="19050" y="6151547"/>
            <a:ext cx="3810000" cy="707886"/>
          </a:xfrm>
          <a:prstGeom prst="rect">
            <a:avLst/>
          </a:prstGeom>
        </p:spPr>
        <p:txBody>
          <a:bodyPr wrap="square">
            <a:spAutoFit/>
          </a:bodyPr>
          <a:lstStyle/>
          <a:p>
            <a:r>
              <a:rPr lang="fr-FR" sz="2000" dirty="0">
                <a:hlinkClick r:id="rId3"/>
              </a:rPr>
              <a:t>https://tools.ietf.org/html/rfc6902</a:t>
            </a:r>
            <a:br>
              <a:rPr lang="fr-FR" sz="2000" dirty="0"/>
            </a:br>
            <a:r>
              <a:rPr lang="fr-FR" sz="2000" dirty="0">
                <a:hlinkClick r:id="rId4"/>
              </a:rPr>
              <a:t>http://jsonpatch.com</a:t>
            </a:r>
            <a:endParaRPr lang="fr-FR" sz="2000" dirty="0"/>
          </a:p>
        </p:txBody>
      </p:sp>
      <p:sp>
        <p:nvSpPr>
          <p:cNvPr id="9" name="Rectangle 8">
            <a:extLst>
              <a:ext uri="{FF2B5EF4-FFF2-40B4-BE49-F238E27FC236}">
                <a16:creationId xmlns:a16="http://schemas.microsoft.com/office/drawing/2014/main" id="{37974711-65B9-493E-91C1-F7FD79C7BBF4}"/>
              </a:ext>
            </a:extLst>
          </p:cNvPr>
          <p:cNvSpPr/>
          <p:nvPr/>
        </p:nvSpPr>
        <p:spPr>
          <a:xfrm>
            <a:off x="0" y="2136572"/>
            <a:ext cx="1924050" cy="3046988"/>
          </a:xfrm>
          <a:prstGeom prst="rect">
            <a:avLst/>
          </a:prstGeom>
        </p:spPr>
        <p:txBody>
          <a:bodyPr wrap="square">
            <a:spAutoFit/>
          </a:bodyPr>
          <a:lstStyle/>
          <a:p>
            <a:pPr algn="ctr"/>
            <a:r>
              <a:rPr lang="fr-FR" sz="2400" b="1" dirty="0"/>
              <a:t>Original state</a:t>
            </a:r>
          </a:p>
          <a:p>
            <a:endParaRPr lang="fr-FR" sz="2400" dirty="0"/>
          </a:p>
          <a:p>
            <a:r>
              <a:rPr lang="fr-FR" sz="2400" dirty="0"/>
              <a:t>{</a:t>
            </a:r>
          </a:p>
          <a:p>
            <a:r>
              <a:rPr lang="fr-FR" sz="2400" dirty="0"/>
              <a:t>  "</a:t>
            </a:r>
            <a:r>
              <a:rPr lang="fr-FR" sz="2400" dirty="0" err="1"/>
              <a:t>baz</a:t>
            </a:r>
            <a:r>
              <a:rPr lang="fr-FR" sz="2400" dirty="0"/>
              <a:t>": "</a:t>
            </a:r>
            <a:r>
              <a:rPr lang="fr-FR" sz="2400" dirty="0" err="1"/>
              <a:t>qux</a:t>
            </a:r>
            <a:r>
              <a:rPr lang="fr-FR" sz="2400" dirty="0"/>
              <a:t>",</a:t>
            </a:r>
          </a:p>
          <a:p>
            <a:r>
              <a:rPr lang="fr-FR" sz="2400" dirty="0"/>
              <a:t>  "</a:t>
            </a:r>
            <a:r>
              <a:rPr lang="fr-FR" sz="2400" dirty="0" err="1"/>
              <a:t>foo</a:t>
            </a:r>
            <a:r>
              <a:rPr lang="fr-FR" sz="2400" dirty="0"/>
              <a:t>": "bar"</a:t>
            </a:r>
          </a:p>
          <a:p>
            <a:r>
              <a:rPr lang="fr-FR" sz="2400" dirty="0"/>
              <a:t>}</a:t>
            </a:r>
          </a:p>
          <a:p>
            <a:endParaRPr lang="fr-FR" sz="2400" dirty="0"/>
          </a:p>
          <a:p>
            <a:r>
              <a:rPr lang="fr-FR" sz="2400" dirty="0"/>
              <a:t>	</a:t>
            </a:r>
          </a:p>
        </p:txBody>
      </p:sp>
      <p:sp>
        <p:nvSpPr>
          <p:cNvPr id="10" name="Rectangle 9">
            <a:extLst>
              <a:ext uri="{FF2B5EF4-FFF2-40B4-BE49-F238E27FC236}">
                <a16:creationId xmlns:a16="http://schemas.microsoft.com/office/drawing/2014/main" id="{7F0E6CA3-0E69-4391-9A5F-21107B21B1F5}"/>
              </a:ext>
            </a:extLst>
          </p:cNvPr>
          <p:cNvSpPr/>
          <p:nvPr/>
        </p:nvSpPr>
        <p:spPr>
          <a:xfrm>
            <a:off x="9489730" y="2084147"/>
            <a:ext cx="2724150" cy="2308324"/>
          </a:xfrm>
          <a:prstGeom prst="rect">
            <a:avLst/>
          </a:prstGeom>
        </p:spPr>
        <p:txBody>
          <a:bodyPr wrap="square">
            <a:spAutoFit/>
          </a:bodyPr>
          <a:lstStyle/>
          <a:p>
            <a:pPr algn="ctr"/>
            <a:r>
              <a:rPr lang="fr-FR" sz="2400" b="1" dirty="0"/>
              <a:t>Final state</a:t>
            </a:r>
          </a:p>
          <a:p>
            <a:endParaRPr lang="fr-FR" sz="2400" dirty="0"/>
          </a:p>
          <a:p>
            <a:r>
              <a:rPr lang="fr-FR" sz="2400" dirty="0"/>
              <a:t>{</a:t>
            </a:r>
          </a:p>
          <a:p>
            <a:r>
              <a:rPr lang="fr-FR" sz="2400" dirty="0"/>
              <a:t>  "</a:t>
            </a:r>
            <a:r>
              <a:rPr lang="fr-FR" sz="2400" dirty="0" err="1"/>
              <a:t>baz</a:t>
            </a:r>
            <a:r>
              <a:rPr lang="fr-FR" sz="2400" dirty="0"/>
              <a:t>": "</a:t>
            </a:r>
            <a:r>
              <a:rPr lang="fr-FR" sz="2400" dirty="0" err="1"/>
              <a:t>boo</a:t>
            </a:r>
            <a:r>
              <a:rPr lang="fr-FR" sz="2400" dirty="0"/>
              <a:t>",</a:t>
            </a:r>
          </a:p>
          <a:p>
            <a:r>
              <a:rPr lang="fr-FR" sz="2400" dirty="0"/>
              <a:t>  "hello": ["world"]</a:t>
            </a:r>
          </a:p>
          <a:p>
            <a:r>
              <a:rPr lang="fr-FR" sz="2400" dirty="0"/>
              <a:t>}</a:t>
            </a:r>
          </a:p>
        </p:txBody>
      </p:sp>
      <p:cxnSp>
        <p:nvCxnSpPr>
          <p:cNvPr id="11" name="Connecteur droit 10">
            <a:extLst>
              <a:ext uri="{FF2B5EF4-FFF2-40B4-BE49-F238E27FC236}">
                <a16:creationId xmlns:a16="http://schemas.microsoft.com/office/drawing/2014/main" id="{7B9516D4-4707-40DF-8E0C-1D1746C40629}"/>
              </a:ext>
            </a:extLst>
          </p:cNvPr>
          <p:cNvCxnSpPr>
            <a:cxnSpLocks/>
          </p:cNvCxnSpPr>
          <p:nvPr/>
        </p:nvCxnSpPr>
        <p:spPr>
          <a:xfrm flipH="1">
            <a:off x="1997790"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8ED4B1-D7BE-4A9C-BC61-25217B02DB40}"/>
              </a:ext>
            </a:extLst>
          </p:cNvPr>
          <p:cNvCxnSpPr>
            <a:cxnSpLocks/>
          </p:cNvCxnSpPr>
          <p:nvPr/>
        </p:nvCxnSpPr>
        <p:spPr>
          <a:xfrm flipH="1">
            <a:off x="9049185"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4" descr="Résultat de recherche d'images pour &quot;image serveur&quot;">
            <a:extLst>
              <a:ext uri="{FF2B5EF4-FFF2-40B4-BE49-F238E27FC236}">
                <a16:creationId xmlns:a16="http://schemas.microsoft.com/office/drawing/2014/main" id="{8E379835-321D-4A3C-8D85-66175C1ED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8559" y="741727"/>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image ordinateur&quot;">
            <a:extLst>
              <a:ext uri="{FF2B5EF4-FFF2-40B4-BE49-F238E27FC236}">
                <a16:creationId xmlns:a16="http://schemas.microsoft.com/office/drawing/2014/main" id="{8A5BCEC9-3211-49F5-B0B4-373639E92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677" y="761821"/>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image serveur&quot;">
            <a:extLst>
              <a:ext uri="{FF2B5EF4-FFF2-40B4-BE49-F238E27FC236}">
                <a16:creationId xmlns:a16="http://schemas.microsoft.com/office/drawing/2014/main" id="{4D31239E-D49A-4E1B-8DCD-EEFD0AD4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10551405" y="753607"/>
            <a:ext cx="356466" cy="53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538162" y="5543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solidFill>
                  <a:schemeClr val="bg1"/>
                </a:solidFill>
              </a:rPr>
              <a:t>Les applications/besoins </a:t>
            </a:r>
            <a:r>
              <a:rPr lang="fr-FR" dirty="0">
                <a:solidFill>
                  <a:srgbClr val="92D050"/>
                </a:solidFill>
              </a:rPr>
              <a:t>d’aujourd’hui</a:t>
            </a:r>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domaines fonctionnels</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domaines fonctionnels</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040732" y="6045959"/>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domaines fonctionnelles</a:t>
            </a:r>
          </a:p>
        </p:txBody>
      </p:sp>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1619250" y="1383706"/>
            <a:ext cx="8401049" cy="50545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a:t>
            </a:r>
            <a:r>
              <a:rPr lang="fr-FR" sz="2400" dirty="0">
                <a:solidFill>
                  <a:srgbClr val="FF0000"/>
                </a:solidFill>
              </a:rPr>
              <a:t>?</a:t>
            </a:r>
            <a:r>
              <a:rPr lang="fr-FR" sz="2400" dirty="0">
                <a:solidFill>
                  <a:srgbClr val="00B050"/>
                </a:solidFill>
              </a:rPr>
              <a:t>includes</a:t>
            </a:r>
            <a:r>
              <a:rPr lang="fr-FR" sz="2400" dirty="0">
                <a:solidFill>
                  <a:srgbClr val="FF0000"/>
                </a:solidFill>
              </a:rPr>
              <a:t>=</a:t>
            </a:r>
            <a:r>
              <a:rPr lang="fr-FR" sz="2400" dirty="0">
                <a:solidFill>
                  <a:srgbClr val="0070C0"/>
                </a:solidFill>
              </a:rPr>
              <a:t>comments,reviews</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None/>
            </a:pPr>
            <a:r>
              <a:rPr lang="fr-FR" sz="2400" dirty="0">
                <a:solidFill>
                  <a:srgbClr val="0070C0"/>
                </a:solidFill>
              </a:rPr>
              <a:t> ‘’</a:t>
            </a:r>
            <a:r>
              <a:rPr lang="fr-FR" sz="2400" dirty="0" err="1">
                <a:solidFill>
                  <a:srgbClr val="0070C0"/>
                </a:solidFill>
              </a:rPr>
              <a:t>reviews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36356" y="5688212"/>
            <a:ext cx="1559718" cy="1169788"/>
          </a:xfrm>
          <a:prstGeom prst="rect">
            <a:avLst/>
          </a:prstGeom>
        </p:spPr>
      </p:pic>
    </p:spTree>
    <p:extLst>
      <p:ext uri="{BB962C8B-B14F-4D97-AF65-F5344CB8AC3E}">
        <p14:creationId xmlns:p14="http://schemas.microsoft.com/office/powerpoint/2010/main" val="2822200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domaines fonctionnels</a:t>
            </a:r>
          </a:p>
        </p:txBody>
      </p:sp>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935690" y="1719464"/>
            <a:ext cx="992505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3200" dirty="0"/>
              <a:t>http://api.example.com/</a:t>
            </a:r>
            <a:r>
              <a:rPr lang="fr-FR" sz="3200" dirty="0">
                <a:solidFill>
                  <a:srgbClr val="00B050"/>
                </a:solidFill>
              </a:rPr>
              <a:t>chaussettes</a:t>
            </a:r>
            <a:r>
              <a:rPr lang="fr-FR" sz="3200" dirty="0"/>
              <a:t>/</a:t>
            </a:r>
            <a:r>
              <a:rPr lang="fr-FR" sz="3200" dirty="0">
                <a:solidFill>
                  <a:srgbClr val="0070C0"/>
                </a:solidFill>
              </a:rPr>
              <a:t>87</a:t>
            </a:r>
            <a:r>
              <a:rPr lang="fr-FR" sz="3200" dirty="0">
                <a:solidFill>
                  <a:srgbClr val="FF0000"/>
                </a:solidFill>
              </a:rPr>
              <a:t>?</a:t>
            </a:r>
            <a:r>
              <a:rPr lang="fr-FR" sz="3200" dirty="0">
                <a:solidFill>
                  <a:srgbClr val="00B050"/>
                </a:solidFill>
              </a:rPr>
              <a:t>fields</a:t>
            </a:r>
            <a:r>
              <a:rPr lang="fr-FR" sz="3200" dirty="0">
                <a:solidFill>
                  <a:srgbClr val="FF0000"/>
                </a:solidFill>
              </a:rPr>
              <a:t>=</a:t>
            </a:r>
            <a:r>
              <a:rPr lang="fr-FR" sz="3200" dirty="0">
                <a:solidFill>
                  <a:srgbClr val="0070C0"/>
                </a:solidFill>
              </a:rPr>
              <a:t>title,price </a:t>
            </a:r>
            <a:endParaRPr lang="fr-FR" sz="3200" dirty="0">
              <a:solidFill>
                <a:schemeClr val="bg1">
                  <a:lumMod val="65000"/>
                </a:schemeClr>
              </a:solidFill>
            </a:endParaRPr>
          </a:p>
          <a:p>
            <a:pPr marL="0" indent="0">
              <a:buFont typeface="Arial" panose="020B0604020202020204" pitchFamily="34" charset="0"/>
              <a:buNone/>
            </a:pPr>
            <a:r>
              <a:rPr lang="fr-FR" sz="3200" dirty="0">
                <a:solidFill>
                  <a:srgbClr val="0070C0"/>
                </a:solidFill>
              </a:rPr>
              <a:t>{</a:t>
            </a:r>
          </a:p>
          <a:p>
            <a:pPr marL="0" indent="0">
              <a:buFont typeface="Arial" panose="020B0604020202020204" pitchFamily="34" charset="0"/>
              <a:buNone/>
            </a:pPr>
            <a:r>
              <a:rPr lang="fr-FR" sz="3200" dirty="0">
                <a:solidFill>
                  <a:srgbClr val="0070C0"/>
                </a:solidFill>
              </a:rPr>
              <a:t>   ‘’id’’: 87,</a:t>
            </a:r>
          </a:p>
          <a:p>
            <a:pPr marL="0" indent="0">
              <a:buFont typeface="Arial" panose="020B0604020202020204" pitchFamily="34" charset="0"/>
              <a:buNone/>
            </a:pPr>
            <a:r>
              <a:rPr lang="fr-FR" sz="3200" dirty="0">
                <a:solidFill>
                  <a:srgbClr val="0070C0"/>
                </a:solidFill>
              </a:rPr>
              <a:t>   ‘’</a:t>
            </a:r>
            <a:r>
              <a:rPr lang="fr-FR" sz="3200" dirty="0" err="1">
                <a:solidFill>
                  <a:srgbClr val="0070C0"/>
                </a:solidFill>
              </a:rPr>
              <a:t>title</a:t>
            </a:r>
            <a:r>
              <a:rPr lang="fr-FR" sz="3200" dirty="0">
                <a:solidFill>
                  <a:srgbClr val="0070C0"/>
                </a:solidFill>
              </a:rPr>
              <a:t>’’: ’’Le code et les Fractales‘’,</a:t>
            </a:r>
          </a:p>
          <a:p>
            <a:pPr marL="0" indent="0">
              <a:buNone/>
            </a:pPr>
            <a:r>
              <a:rPr lang="fr-FR" sz="3200" dirty="0">
                <a:solidFill>
                  <a:srgbClr val="0070C0"/>
                </a:solidFill>
              </a:rPr>
              <a:t>   ‘‘</a:t>
            </a:r>
            <a:r>
              <a:rPr lang="fr-FR" sz="3200" dirty="0" err="1">
                <a:solidFill>
                  <a:srgbClr val="0070C0"/>
                </a:solidFill>
              </a:rPr>
              <a:t>price</a:t>
            </a:r>
            <a:r>
              <a:rPr lang="fr-FR" sz="3200" dirty="0">
                <a:solidFill>
                  <a:srgbClr val="0070C0"/>
                </a:solidFill>
              </a:rPr>
              <a:t>’’: 3.12</a:t>
            </a:r>
          </a:p>
          <a:p>
            <a:pPr marL="0" indent="0">
              <a:buFont typeface="Arial" panose="020B0604020202020204" pitchFamily="34" charset="0"/>
              <a:buNone/>
            </a:pPr>
            <a:r>
              <a:rPr lang="fr-FR" sz="3200" dirty="0">
                <a:solidFill>
                  <a:srgbClr val="0070C0"/>
                </a:solidFill>
              </a:rPr>
              <a:t>}</a:t>
            </a:r>
            <a:endParaRPr lang="fr-FR" sz="3200" dirty="0"/>
          </a:p>
        </p:txBody>
      </p: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612480" y="5187968"/>
            <a:ext cx="2035969" cy="1526976"/>
          </a:xfrm>
          <a:prstGeom prst="rect">
            <a:avLst/>
          </a:prstGeom>
        </p:spPr>
      </p:pic>
      <p:sp>
        <p:nvSpPr>
          <p:cNvPr id="12" name="Rectangle 11">
            <a:extLst>
              <a:ext uri="{FF2B5EF4-FFF2-40B4-BE49-F238E27FC236}">
                <a16:creationId xmlns:a16="http://schemas.microsoft.com/office/drawing/2014/main" id="{A94A27BF-30E0-4175-8D9E-F33E104CC892}"/>
              </a:ext>
            </a:extLst>
          </p:cNvPr>
          <p:cNvSpPr/>
          <p:nvPr/>
        </p:nvSpPr>
        <p:spPr>
          <a:xfrm>
            <a:off x="7047004" y="5707064"/>
            <a:ext cx="3813736" cy="646331"/>
          </a:xfrm>
          <a:prstGeom prst="rect">
            <a:avLst/>
          </a:prstGeom>
        </p:spPr>
        <p:txBody>
          <a:bodyPr wrap="none">
            <a:spAutoFit/>
          </a:bodyPr>
          <a:lstStyle/>
          <a:p>
            <a:r>
              <a:rPr lang="fr-FR" sz="3600" dirty="0"/>
              <a:t>Réponses partielles</a:t>
            </a:r>
          </a:p>
        </p:txBody>
      </p:sp>
    </p:spTree>
    <p:extLst>
      <p:ext uri="{BB962C8B-B14F-4D97-AF65-F5344CB8AC3E}">
        <p14:creationId xmlns:p14="http://schemas.microsoft.com/office/powerpoint/2010/main" val="1742097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domaines fonctionnels</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3011530" cy="461665"/>
          </a:xfrm>
          <a:prstGeom prst="rect">
            <a:avLst/>
          </a:prstGeom>
          <a:noFill/>
        </p:spPr>
        <p:txBody>
          <a:bodyPr wrap="none" rtlCol="0">
            <a:spAutoFit/>
          </a:bodyPr>
          <a:lstStyle/>
          <a:p>
            <a:r>
              <a:rPr lang="fr-FR" sz="2400" dirty="0"/>
              <a:t>Amélioration Continue</a:t>
            </a:r>
          </a:p>
        </p:txBody>
      </p:sp>
    </p:spTree>
    <p:extLst>
      <p:ext uri="{BB962C8B-B14F-4D97-AF65-F5344CB8AC3E}">
        <p14:creationId xmlns:p14="http://schemas.microsoft.com/office/powerpoint/2010/main" val="2876545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9404118-7403-4554-8FEB-11B12B3F8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BF75F3A3-36D9-433D-B4CD-C3E4C0D950D5}"/>
              </a:ext>
            </a:extLst>
          </p:cNvPr>
          <p:cNvSpPr>
            <a:spLocks noGrp="1"/>
          </p:cNvSpPr>
          <p:nvPr>
            <p:ph type="title"/>
          </p:nvPr>
        </p:nvSpPr>
        <p:spPr/>
        <p:txBody>
          <a:bodyPr/>
          <a:lstStyle/>
          <a:p>
            <a:r>
              <a:rPr lang="fr-FR" dirty="0">
                <a:solidFill>
                  <a:schemeClr val="bg1"/>
                </a:solidFill>
              </a:rPr>
              <a:t>Modéliser vos API </a:t>
            </a:r>
            <a:r>
              <a:rPr lang="fr-FR" dirty="0">
                <a:solidFill>
                  <a:schemeClr val="accent6">
                    <a:lumMod val="40000"/>
                    <a:lumOff val="60000"/>
                  </a:schemeClr>
                </a:solidFill>
              </a:rPr>
              <a:t>en domaines fonctionnels</a:t>
            </a:r>
          </a:p>
        </p:txBody>
      </p:sp>
    </p:spTree>
    <p:extLst>
      <p:ext uri="{BB962C8B-B14F-4D97-AF65-F5344CB8AC3E}">
        <p14:creationId xmlns:p14="http://schemas.microsoft.com/office/powerpoint/2010/main" val="880342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1833392949"/>
              </p:ext>
            </p:extLst>
          </p:nvPr>
        </p:nvGraphicFramePr>
        <p:xfrm>
          <a:off x="1833046" y="3205727"/>
          <a:ext cx="8582542" cy="3149901"/>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7030A0"/>
                </a:solidFill>
              </a:rPr>
              <a:t>Pour réaliser un découpage en domaine fonctionnelle, </a:t>
            </a:r>
          </a:p>
          <a:p>
            <a:pPr algn="ctr"/>
            <a:r>
              <a:rPr lang="fr-FR" sz="4000" dirty="0">
                <a:solidFill>
                  <a:srgbClr val="7030A0"/>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5015181"/>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49633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780482"/>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66607"/>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922245"/>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94785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852655"/>
            <a:ext cx="287996" cy="446726"/>
          </a:xfrm>
          <a:prstGeom prst="rect">
            <a:avLst/>
          </a:prstGeom>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domaines fonctionnels</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882" y="3317237"/>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429000"/>
            <a:ext cx="10401301" cy="3285944"/>
          </a:xfrm>
          <a:prstGeom prst="ellipse">
            <a:avLst/>
          </a:prstGeom>
          <a:solidFill>
            <a:schemeClr val="bg1"/>
          </a:solid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135007" y="3804136"/>
            <a:ext cx="1066318" cy="707886"/>
          </a:xfrm>
          <a:prstGeom prst="rect">
            <a:avLst/>
          </a:prstGeom>
          <a:noFill/>
        </p:spPr>
        <p:txBody>
          <a:bodyPr wrap="none" rtlCol="0">
            <a:spAutoFit/>
          </a:bodyPr>
          <a:lstStyle/>
          <a:p>
            <a:r>
              <a:rPr lang="fr-FR" sz="4000" dirty="0">
                <a:solidFill>
                  <a:schemeClr val="bg1">
                    <a:lumMod val="50000"/>
                  </a:schemeClr>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78514" y="5454831"/>
            <a:ext cx="3536161" cy="523220"/>
          </a:xfrm>
          <a:prstGeom prst="rect">
            <a:avLst/>
          </a:prstGeom>
          <a:noFill/>
        </p:spPr>
        <p:txBody>
          <a:bodyPr wrap="none" rtlCol="0">
            <a:spAutoFit/>
          </a:bodyPr>
          <a:lstStyle/>
          <a:p>
            <a:r>
              <a:rPr lang="fr-FR" sz="2800" dirty="0" err="1">
                <a:solidFill>
                  <a:schemeClr val="bg1">
                    <a:lumMod val="75000"/>
                  </a:schemeClr>
                </a:solidFill>
              </a:rPr>
              <a:t>Continuous</a:t>
            </a:r>
            <a:r>
              <a:rPr lang="fr-FR" sz="2800" dirty="0">
                <a:solidFill>
                  <a:schemeClr val="bg1">
                    <a:lumMod val="75000"/>
                  </a:schemeClr>
                </a:solidFill>
              </a:rPr>
              <a:t> </a:t>
            </a:r>
            <a:r>
              <a:rPr lang="fr-FR" sz="2800" dirty="0" err="1">
                <a:solidFill>
                  <a:schemeClr val="bg1">
                    <a:lumMod val="75000"/>
                  </a:schemeClr>
                </a:solidFill>
              </a:rPr>
              <a:t>Integration</a:t>
            </a:r>
            <a:endParaRPr lang="fr-FR" sz="2800" dirty="0">
              <a:solidFill>
                <a:schemeClr val="bg1">
                  <a:lumMod val="75000"/>
                </a:schemeClr>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3216746" y="4008863"/>
            <a:ext cx="3119444" cy="523220"/>
          </a:xfrm>
          <a:prstGeom prst="rect">
            <a:avLst/>
          </a:prstGeom>
          <a:noFill/>
        </p:spPr>
        <p:txBody>
          <a:bodyPr wrap="none" rtlCol="0">
            <a:spAutoFit/>
          </a:bodyPr>
          <a:lstStyle/>
          <a:p>
            <a:r>
              <a:rPr lang="fr-FR" sz="2800" dirty="0" err="1">
                <a:solidFill>
                  <a:schemeClr val="bg1">
                    <a:lumMod val="50000"/>
                  </a:schemeClr>
                </a:solidFill>
              </a:rPr>
              <a:t>Continuous</a:t>
            </a:r>
            <a:r>
              <a:rPr lang="fr-FR" sz="2800" dirty="0">
                <a:solidFill>
                  <a:schemeClr val="bg1">
                    <a:lumMod val="50000"/>
                  </a:schemeClr>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163945" y="4102116"/>
            <a:ext cx="4504695" cy="461665"/>
          </a:xfrm>
          <a:prstGeom prst="rect">
            <a:avLst/>
          </a:prstGeom>
          <a:noFill/>
        </p:spPr>
        <p:txBody>
          <a:bodyPr wrap="none" rtlCol="0">
            <a:spAutoFit/>
          </a:bodyPr>
          <a:lstStyle/>
          <a:p>
            <a:r>
              <a:rPr lang="fr-FR" sz="2400" dirty="0" err="1">
                <a:solidFill>
                  <a:schemeClr val="bg1">
                    <a:lumMod val="75000"/>
                  </a:schemeClr>
                </a:solidFill>
              </a:rPr>
              <a:t>Learn&amp;Use&amp;Masterise</a:t>
            </a:r>
            <a:r>
              <a:rPr lang="fr-FR" sz="2400" dirty="0">
                <a:solidFill>
                  <a:schemeClr val="bg1">
                    <a:lumMod val="75000"/>
                  </a:schemeClr>
                </a:solidFill>
              </a:rPr>
              <a:t> IDE </a:t>
            </a:r>
            <a:r>
              <a:rPr lang="fr-FR" sz="2400" dirty="0" err="1">
                <a:solidFill>
                  <a:schemeClr val="bg1">
                    <a:lumMod val="75000"/>
                  </a:schemeClr>
                </a:solidFill>
              </a:rPr>
              <a:t>shorcut</a:t>
            </a:r>
            <a:endParaRPr lang="fr-FR" sz="2400" dirty="0">
              <a:solidFill>
                <a:schemeClr val="bg1">
                  <a:lumMod val="75000"/>
                </a:schemeClr>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691398" y="4512022"/>
            <a:ext cx="3449791" cy="523220"/>
          </a:xfrm>
          <a:prstGeom prst="rect">
            <a:avLst/>
          </a:prstGeom>
          <a:noFill/>
        </p:spPr>
        <p:txBody>
          <a:bodyPr wrap="none" rtlCol="0">
            <a:spAutoFit/>
          </a:bodyPr>
          <a:lstStyle/>
          <a:p>
            <a:r>
              <a:rPr lang="fr-FR" sz="2800" dirty="0">
                <a:solidFill>
                  <a:schemeClr val="bg1">
                    <a:lumMod val="50000"/>
                  </a:schemeClr>
                </a:solidFill>
              </a:rPr>
              <a:t>Hot </a:t>
            </a:r>
            <a:r>
              <a:rPr lang="fr-FR" sz="2800" dirty="0" err="1">
                <a:solidFill>
                  <a:schemeClr val="bg1">
                    <a:lumMod val="50000"/>
                  </a:schemeClr>
                </a:solidFill>
              </a:rPr>
              <a:t>reload</a:t>
            </a:r>
            <a:r>
              <a:rPr lang="fr-FR" sz="2800" dirty="0">
                <a:solidFill>
                  <a:schemeClr val="bg1">
                    <a:lumMod val="50000"/>
                  </a:schemeClr>
                </a:solidFill>
              </a:rPr>
              <a:t>/Live </a:t>
            </a:r>
            <a:r>
              <a:rPr lang="fr-FR" sz="2800" dirty="0" err="1">
                <a:solidFill>
                  <a:schemeClr val="bg1">
                    <a:lumMod val="50000"/>
                  </a:schemeClr>
                </a:solidFill>
              </a:rPr>
              <a:t>reload</a:t>
            </a:r>
            <a:endParaRPr lang="fr-FR" sz="2800" dirty="0">
              <a:solidFill>
                <a:schemeClr val="bg1">
                  <a:lumMod val="50000"/>
                </a:schemeClr>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7030A0"/>
                </a:solidFill>
              </a:rPr>
              <a:t>Raccourcir vos itérations </a:t>
            </a:r>
          </a:p>
          <a:p>
            <a:pPr algn="ctr"/>
            <a:r>
              <a:rPr lang="fr-FR" sz="4800" dirty="0">
                <a:solidFill>
                  <a:srgbClr val="7030A0"/>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759406" y="6007011"/>
            <a:ext cx="5218352" cy="523220"/>
          </a:xfrm>
          <a:prstGeom prst="rect">
            <a:avLst/>
          </a:prstGeom>
          <a:noFill/>
        </p:spPr>
        <p:txBody>
          <a:bodyPr wrap="none" rtlCol="0">
            <a:spAutoFit/>
          </a:bodyPr>
          <a:lstStyle/>
          <a:p>
            <a:r>
              <a:rPr lang="fr-FR" sz="2800" dirty="0">
                <a:solidFill>
                  <a:schemeClr val="bg1">
                    <a:lumMod val="50000"/>
                  </a:schemeClr>
                </a:solidFill>
              </a:rPr>
              <a:t>Automatise </a:t>
            </a:r>
            <a:r>
              <a:rPr lang="fr-FR" sz="2800" dirty="0" err="1">
                <a:solidFill>
                  <a:schemeClr val="bg1">
                    <a:lumMod val="50000"/>
                  </a:schemeClr>
                </a:solidFill>
              </a:rPr>
              <a:t>every</a:t>
            </a:r>
            <a:r>
              <a:rPr lang="fr-FR" sz="2800" dirty="0">
                <a:solidFill>
                  <a:schemeClr val="bg1">
                    <a:lumMod val="50000"/>
                  </a:schemeClr>
                </a:solidFill>
              </a:rPr>
              <a:t> </a:t>
            </a:r>
            <a:r>
              <a:rPr lang="fr-FR" sz="2800" dirty="0" err="1">
                <a:solidFill>
                  <a:schemeClr val="bg1">
                    <a:lumMod val="50000"/>
                  </a:schemeClr>
                </a:solidFill>
              </a:rPr>
              <a:t>repetitive</a:t>
            </a:r>
            <a:r>
              <a:rPr lang="fr-FR" sz="2800" dirty="0">
                <a:solidFill>
                  <a:schemeClr val="bg1">
                    <a:lumMod val="50000"/>
                  </a:schemeClr>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140027" y="4403027"/>
            <a:ext cx="4497770" cy="584775"/>
          </a:xfrm>
          <a:prstGeom prst="rect">
            <a:avLst/>
          </a:prstGeom>
          <a:noFill/>
        </p:spPr>
        <p:txBody>
          <a:bodyPr wrap="none" rtlCol="0">
            <a:spAutoFit/>
          </a:bodyPr>
          <a:lstStyle/>
          <a:p>
            <a:r>
              <a:rPr lang="fr-FR" sz="3200" dirty="0" err="1">
                <a:solidFill>
                  <a:schemeClr val="bg1">
                    <a:lumMod val="65000"/>
                  </a:schemeClr>
                </a:solidFill>
              </a:rPr>
              <a:t>Functionnal</a:t>
            </a:r>
            <a:r>
              <a:rPr lang="fr-FR" sz="3200" dirty="0">
                <a:solidFill>
                  <a:schemeClr val="bg1">
                    <a:lumMod val="65000"/>
                  </a:schemeClr>
                </a:solidFill>
              </a:rPr>
              <a:t> </a:t>
            </a:r>
            <a:r>
              <a:rPr lang="fr-FR" sz="3200" dirty="0" err="1">
                <a:solidFill>
                  <a:schemeClr val="bg1">
                    <a:lumMod val="65000"/>
                  </a:schemeClr>
                </a:solidFill>
              </a:rPr>
              <a:t>Programming</a:t>
            </a:r>
            <a:endParaRPr lang="fr-FR" sz="3200" dirty="0">
              <a:solidFill>
                <a:schemeClr val="bg1">
                  <a:lumMod val="65000"/>
                </a:schemeClr>
              </a:solidFill>
            </a:endParaRPr>
          </a:p>
        </p:txBody>
      </p:sp>
      <p:sp>
        <p:nvSpPr>
          <p:cNvPr id="12" name="ZoneTexte 11">
            <a:extLst>
              <a:ext uri="{FF2B5EF4-FFF2-40B4-BE49-F238E27FC236}">
                <a16:creationId xmlns:a16="http://schemas.microsoft.com/office/drawing/2014/main" id="{FEE72E96-227C-4872-A054-36C27FC359A7}"/>
              </a:ext>
            </a:extLst>
          </p:cNvPr>
          <p:cNvSpPr txBox="1"/>
          <p:nvPr/>
        </p:nvSpPr>
        <p:spPr>
          <a:xfrm>
            <a:off x="6493639" y="5669562"/>
            <a:ext cx="2877967" cy="400110"/>
          </a:xfrm>
          <a:prstGeom prst="rect">
            <a:avLst/>
          </a:prstGeom>
          <a:noFill/>
        </p:spPr>
        <p:txBody>
          <a:bodyPr wrap="none" rtlCol="0">
            <a:spAutoFit/>
          </a:bodyPr>
          <a:lstStyle/>
          <a:p>
            <a:r>
              <a:rPr lang="fr-FR" sz="2000" dirty="0" err="1">
                <a:solidFill>
                  <a:schemeClr val="bg1">
                    <a:lumMod val="65000"/>
                  </a:schemeClr>
                </a:solidFill>
              </a:rPr>
              <a:t>Functionnal</a:t>
            </a:r>
            <a:r>
              <a:rPr lang="fr-FR" sz="2000" dirty="0">
                <a:solidFill>
                  <a:schemeClr val="bg1">
                    <a:lumMod val="65000"/>
                  </a:schemeClr>
                </a:solidFill>
              </a:rPr>
              <a:t> </a:t>
            </a:r>
            <a:r>
              <a:rPr lang="fr-FR" sz="2000" dirty="0" err="1">
                <a:solidFill>
                  <a:schemeClr val="bg1">
                    <a:lumMod val="65000"/>
                  </a:schemeClr>
                </a:solidFill>
              </a:rPr>
              <a:t>Programming</a:t>
            </a:r>
            <a:endParaRPr lang="fr-FR" sz="2000" dirty="0">
              <a:solidFill>
                <a:schemeClr val="bg1">
                  <a:lumMod val="65000"/>
                </a:schemeClr>
              </a:solidFill>
            </a:endParaRPr>
          </a:p>
        </p:txBody>
      </p:sp>
      <p:sp>
        <p:nvSpPr>
          <p:cNvPr id="13" name="ZoneTexte 12">
            <a:extLst>
              <a:ext uri="{FF2B5EF4-FFF2-40B4-BE49-F238E27FC236}">
                <a16:creationId xmlns:a16="http://schemas.microsoft.com/office/drawing/2014/main" id="{B2FBFDD5-5D7F-4779-A757-FE12A2210EA3}"/>
              </a:ext>
            </a:extLst>
          </p:cNvPr>
          <p:cNvSpPr txBox="1"/>
          <p:nvPr/>
        </p:nvSpPr>
        <p:spPr>
          <a:xfrm>
            <a:off x="2761027" y="5060411"/>
            <a:ext cx="3041217" cy="584775"/>
          </a:xfrm>
          <a:prstGeom prst="rect">
            <a:avLst/>
          </a:prstGeom>
          <a:noFill/>
        </p:spPr>
        <p:txBody>
          <a:bodyPr wrap="none" rtlCol="0">
            <a:spAutoFit/>
          </a:bodyPr>
          <a:lstStyle/>
          <a:p>
            <a:r>
              <a:rPr lang="fr-FR" sz="3200" dirty="0" err="1">
                <a:solidFill>
                  <a:schemeClr val="bg1">
                    <a:lumMod val="65000"/>
                  </a:schemeClr>
                </a:solidFill>
                <a:latin typeface="Angsana New" panose="02020603050405020304" pitchFamily="18" charset="-34"/>
                <a:cs typeface="Angsana New" panose="02020603050405020304" pitchFamily="18" charset="-34"/>
              </a:rPr>
              <a:t>Functionnal</a:t>
            </a:r>
            <a:r>
              <a:rPr lang="fr-FR" sz="3200" dirty="0">
                <a:solidFill>
                  <a:schemeClr val="bg1">
                    <a:lumMod val="65000"/>
                  </a:schemeClr>
                </a:solidFill>
                <a:latin typeface="Angsana New" panose="02020603050405020304" pitchFamily="18" charset="-34"/>
                <a:cs typeface="Angsana New" panose="02020603050405020304" pitchFamily="18" charset="-34"/>
              </a:rPr>
              <a:t> </a:t>
            </a:r>
            <a:r>
              <a:rPr lang="fr-FR" sz="3200" dirty="0" err="1">
                <a:solidFill>
                  <a:schemeClr val="bg1">
                    <a:lumMod val="65000"/>
                  </a:schemeClr>
                </a:solidFill>
                <a:latin typeface="Angsana New" panose="02020603050405020304" pitchFamily="18" charset="-34"/>
                <a:cs typeface="Angsana New" panose="02020603050405020304" pitchFamily="18" charset="-34"/>
              </a:rPr>
              <a:t>Programming</a:t>
            </a:r>
            <a:endParaRPr lang="fr-FR" sz="3200" dirty="0">
              <a:solidFill>
                <a:schemeClr val="bg1">
                  <a:lumMod val="65000"/>
                </a:schemeClr>
              </a:solidFill>
              <a:latin typeface="Angsana New" panose="02020603050405020304" pitchFamily="18" charset="-34"/>
              <a:cs typeface="Angsana New" panose="02020603050405020304" pitchFamily="18" charset="-34"/>
            </a:endParaRPr>
          </a:p>
        </p:txBody>
      </p:sp>
      <p:sp>
        <p:nvSpPr>
          <p:cNvPr id="14" name="ZoneTexte 13">
            <a:extLst>
              <a:ext uri="{FF2B5EF4-FFF2-40B4-BE49-F238E27FC236}">
                <a16:creationId xmlns:a16="http://schemas.microsoft.com/office/drawing/2014/main" id="{46D4695F-0F24-47AB-A554-BDC8E03CE5F9}"/>
              </a:ext>
            </a:extLst>
          </p:cNvPr>
          <p:cNvSpPr txBox="1"/>
          <p:nvPr/>
        </p:nvSpPr>
        <p:spPr>
          <a:xfrm>
            <a:off x="1622411" y="5011586"/>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5" name="ZoneTexte 14">
            <a:extLst>
              <a:ext uri="{FF2B5EF4-FFF2-40B4-BE49-F238E27FC236}">
                <a16:creationId xmlns:a16="http://schemas.microsoft.com/office/drawing/2014/main" id="{AF16B30F-1B15-4A21-BC20-2D476DB2E2D7}"/>
              </a:ext>
            </a:extLst>
          </p:cNvPr>
          <p:cNvSpPr txBox="1"/>
          <p:nvPr/>
        </p:nvSpPr>
        <p:spPr>
          <a:xfrm>
            <a:off x="6733709" y="3584965"/>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8" name="ZoneTexte 17">
            <a:extLst>
              <a:ext uri="{FF2B5EF4-FFF2-40B4-BE49-F238E27FC236}">
                <a16:creationId xmlns:a16="http://schemas.microsoft.com/office/drawing/2014/main" id="{9447F7FB-2440-4798-A1FC-5211F632FA47}"/>
              </a:ext>
            </a:extLst>
          </p:cNvPr>
          <p:cNvSpPr txBox="1"/>
          <p:nvPr/>
        </p:nvSpPr>
        <p:spPr>
          <a:xfrm>
            <a:off x="6662753" y="5331707"/>
            <a:ext cx="2282613" cy="400110"/>
          </a:xfrm>
          <a:prstGeom prst="rect">
            <a:avLst/>
          </a:prstGeom>
          <a:noFill/>
        </p:spPr>
        <p:txBody>
          <a:bodyPr wrap="none" rtlCol="0">
            <a:spAutoFit/>
          </a:bodyPr>
          <a:lstStyle/>
          <a:p>
            <a:r>
              <a:rPr lang="fr-FR" sz="2000" i="1" dirty="0" err="1">
                <a:solidFill>
                  <a:schemeClr val="bg1">
                    <a:lumMod val="85000"/>
                  </a:schemeClr>
                </a:solidFill>
              </a:rPr>
              <a:t>Continuous</a:t>
            </a:r>
            <a:r>
              <a:rPr lang="fr-FR" sz="2000" i="1" dirty="0">
                <a:solidFill>
                  <a:schemeClr val="bg1">
                    <a:lumMod val="85000"/>
                  </a:schemeClr>
                </a:solidFill>
              </a:rPr>
              <a:t> Delivery</a:t>
            </a:r>
          </a:p>
        </p:txBody>
      </p:sp>
      <p:sp>
        <p:nvSpPr>
          <p:cNvPr id="19" name="ZoneTexte 18">
            <a:extLst>
              <a:ext uri="{FF2B5EF4-FFF2-40B4-BE49-F238E27FC236}">
                <a16:creationId xmlns:a16="http://schemas.microsoft.com/office/drawing/2014/main" id="{3B4ED262-EF59-4BF1-A824-CF4860A10520}"/>
              </a:ext>
            </a:extLst>
          </p:cNvPr>
          <p:cNvSpPr txBox="1"/>
          <p:nvPr/>
        </p:nvSpPr>
        <p:spPr>
          <a:xfrm>
            <a:off x="8039196" y="5003765"/>
            <a:ext cx="2290755" cy="369332"/>
          </a:xfrm>
          <a:prstGeom prst="rect">
            <a:avLst/>
          </a:prstGeom>
          <a:noFill/>
        </p:spPr>
        <p:txBody>
          <a:bodyPr wrap="none" rtlCol="0">
            <a:spAutoFit/>
          </a:bodyPr>
          <a:lstStyle/>
          <a:p>
            <a:r>
              <a:rPr lang="fr-FR" dirty="0">
                <a:solidFill>
                  <a:schemeClr val="bg1">
                    <a:lumMod val="75000"/>
                  </a:schemeClr>
                </a:solidFill>
              </a:rPr>
              <a:t>Hot </a:t>
            </a:r>
            <a:r>
              <a:rPr lang="fr-FR" dirty="0" err="1">
                <a:solidFill>
                  <a:schemeClr val="bg1">
                    <a:lumMod val="75000"/>
                  </a:schemeClr>
                </a:solidFill>
              </a:rPr>
              <a:t>reload</a:t>
            </a:r>
            <a:r>
              <a:rPr lang="fr-FR" dirty="0">
                <a:solidFill>
                  <a:schemeClr val="bg1">
                    <a:lumMod val="75000"/>
                  </a:schemeClr>
                </a:solidFill>
              </a:rPr>
              <a:t>/Live </a:t>
            </a:r>
            <a:r>
              <a:rPr lang="fr-FR" dirty="0" err="1">
                <a:solidFill>
                  <a:schemeClr val="bg1">
                    <a:lumMod val="75000"/>
                  </a:schemeClr>
                </a:solidFill>
              </a:rPr>
              <a:t>reload</a:t>
            </a:r>
            <a:endParaRPr lang="fr-FR" dirty="0">
              <a:solidFill>
                <a:schemeClr val="bg1">
                  <a:lumMod val="75000"/>
                </a:schemeClr>
              </a:solidFill>
            </a:endParaRPr>
          </a:p>
        </p:txBody>
      </p:sp>
      <p:sp>
        <p:nvSpPr>
          <p:cNvPr id="20" name="ZoneTexte 19">
            <a:extLst>
              <a:ext uri="{FF2B5EF4-FFF2-40B4-BE49-F238E27FC236}">
                <a16:creationId xmlns:a16="http://schemas.microsoft.com/office/drawing/2014/main" id="{36FB005F-4F69-415B-A549-59990481703B}"/>
              </a:ext>
            </a:extLst>
          </p:cNvPr>
          <p:cNvSpPr txBox="1"/>
          <p:nvPr/>
        </p:nvSpPr>
        <p:spPr>
          <a:xfrm>
            <a:off x="3912088" y="3529274"/>
            <a:ext cx="2664768" cy="461665"/>
          </a:xfrm>
          <a:prstGeom prst="rect">
            <a:avLst/>
          </a:prstGeom>
          <a:noFill/>
        </p:spPr>
        <p:txBody>
          <a:bodyPr wrap="none" rtlCol="0">
            <a:spAutoFit/>
          </a:bodyPr>
          <a:lstStyle/>
          <a:p>
            <a:r>
              <a:rPr lang="fr-FR" sz="2400" i="1" dirty="0" err="1">
                <a:solidFill>
                  <a:schemeClr val="bg1">
                    <a:lumMod val="75000"/>
                  </a:schemeClr>
                </a:solidFill>
              </a:rPr>
              <a:t>Continuous</a:t>
            </a:r>
            <a:r>
              <a:rPr lang="fr-FR" sz="2400" i="1" dirty="0">
                <a:solidFill>
                  <a:schemeClr val="bg1">
                    <a:lumMod val="75000"/>
                  </a:schemeClr>
                </a:solidFill>
              </a:rPr>
              <a:t> Delivery</a:t>
            </a:r>
          </a:p>
        </p:txBody>
      </p:sp>
      <p:sp>
        <p:nvSpPr>
          <p:cNvPr id="21" name="ZoneTexte 20">
            <a:extLst>
              <a:ext uri="{FF2B5EF4-FFF2-40B4-BE49-F238E27FC236}">
                <a16:creationId xmlns:a16="http://schemas.microsoft.com/office/drawing/2014/main" id="{92C1F432-ECAA-4E48-A067-36E8763F66EC}"/>
              </a:ext>
            </a:extLst>
          </p:cNvPr>
          <p:cNvSpPr txBox="1"/>
          <p:nvPr/>
        </p:nvSpPr>
        <p:spPr>
          <a:xfrm>
            <a:off x="4359988" y="4816044"/>
            <a:ext cx="2580450" cy="400110"/>
          </a:xfrm>
          <a:prstGeom prst="rect">
            <a:avLst/>
          </a:prstGeom>
          <a:noFill/>
        </p:spPr>
        <p:txBody>
          <a:bodyPr wrap="none" rtlCol="0">
            <a:spAutoFit/>
          </a:bodyPr>
          <a:lstStyle/>
          <a:p>
            <a:r>
              <a:rPr lang="fr-FR" sz="2000" dirty="0" err="1">
                <a:solidFill>
                  <a:schemeClr val="bg1">
                    <a:lumMod val="50000"/>
                  </a:schemeClr>
                </a:solidFill>
              </a:rPr>
              <a:t>Continuous</a:t>
            </a:r>
            <a:r>
              <a:rPr lang="fr-FR" sz="2000" dirty="0">
                <a:solidFill>
                  <a:schemeClr val="bg1">
                    <a:lumMod val="50000"/>
                  </a:schemeClr>
                </a:solidFill>
              </a:rPr>
              <a:t> </a:t>
            </a:r>
            <a:r>
              <a:rPr lang="fr-FR" sz="2000" dirty="0" err="1">
                <a:solidFill>
                  <a:schemeClr val="bg1">
                    <a:lumMod val="50000"/>
                  </a:schemeClr>
                </a:solidFill>
              </a:rPr>
              <a:t>Integration</a:t>
            </a:r>
            <a:endParaRPr lang="fr-FR" sz="2000" dirty="0">
              <a:solidFill>
                <a:schemeClr val="bg1">
                  <a:lumMod val="50000"/>
                </a:schemeClr>
              </a:solidFill>
            </a:endParaRPr>
          </a:p>
        </p:txBody>
      </p:sp>
      <p:sp>
        <p:nvSpPr>
          <p:cNvPr id="22" name="ZoneTexte 21">
            <a:extLst>
              <a:ext uri="{FF2B5EF4-FFF2-40B4-BE49-F238E27FC236}">
                <a16:creationId xmlns:a16="http://schemas.microsoft.com/office/drawing/2014/main" id="{332DABFD-37D4-4D9D-9AAA-20973FD28D00}"/>
              </a:ext>
            </a:extLst>
          </p:cNvPr>
          <p:cNvSpPr txBox="1"/>
          <p:nvPr/>
        </p:nvSpPr>
        <p:spPr>
          <a:xfrm>
            <a:off x="6854713" y="4929394"/>
            <a:ext cx="1095813" cy="461665"/>
          </a:xfrm>
          <a:prstGeom prst="rect">
            <a:avLst/>
          </a:prstGeom>
          <a:noFill/>
        </p:spPr>
        <p:txBody>
          <a:bodyPr wrap="none" rtlCol="0">
            <a:spAutoFit/>
          </a:bodyPr>
          <a:lstStyle/>
          <a:p>
            <a:r>
              <a:rPr lang="fr-FR" sz="2400" dirty="0">
                <a:solidFill>
                  <a:schemeClr val="bg1">
                    <a:lumMod val="65000"/>
                  </a:schemeClr>
                </a:solidFill>
              </a:rPr>
              <a:t>Be cool</a:t>
            </a:r>
          </a:p>
        </p:txBody>
      </p:sp>
      <p:sp>
        <p:nvSpPr>
          <p:cNvPr id="23" name="ZoneTexte 22">
            <a:extLst>
              <a:ext uri="{FF2B5EF4-FFF2-40B4-BE49-F238E27FC236}">
                <a16:creationId xmlns:a16="http://schemas.microsoft.com/office/drawing/2014/main" id="{73AB8A80-E13E-421B-8097-1C7A904C2937}"/>
              </a:ext>
            </a:extLst>
          </p:cNvPr>
          <p:cNvSpPr txBox="1"/>
          <p:nvPr/>
        </p:nvSpPr>
        <p:spPr>
          <a:xfrm>
            <a:off x="2953321" y="4929661"/>
            <a:ext cx="870431" cy="369332"/>
          </a:xfrm>
          <a:prstGeom prst="rect">
            <a:avLst/>
          </a:prstGeom>
          <a:noFill/>
        </p:spPr>
        <p:txBody>
          <a:bodyPr wrap="none" rtlCol="0">
            <a:spAutoFit/>
          </a:bodyPr>
          <a:lstStyle/>
          <a:p>
            <a:r>
              <a:rPr lang="fr-FR" dirty="0">
                <a:solidFill>
                  <a:schemeClr val="bg1">
                    <a:lumMod val="65000"/>
                  </a:schemeClr>
                </a:solidFill>
              </a:rPr>
              <a:t>Be cool</a:t>
            </a:r>
          </a:p>
        </p:txBody>
      </p:sp>
      <p:sp>
        <p:nvSpPr>
          <p:cNvPr id="16" name="Rectangle 15">
            <a:extLst>
              <a:ext uri="{FF2B5EF4-FFF2-40B4-BE49-F238E27FC236}">
                <a16:creationId xmlns:a16="http://schemas.microsoft.com/office/drawing/2014/main" id="{ADB3313C-97CC-45A2-8F14-9A36972B014A}"/>
              </a:ext>
            </a:extLst>
          </p:cNvPr>
          <p:cNvSpPr/>
          <p:nvPr/>
        </p:nvSpPr>
        <p:spPr>
          <a:xfrm>
            <a:off x="7464494" y="3781110"/>
            <a:ext cx="1461041" cy="369332"/>
          </a:xfrm>
          <a:prstGeom prst="rect">
            <a:avLst/>
          </a:prstGeom>
        </p:spPr>
        <p:txBody>
          <a:bodyPr wrap="none">
            <a:spAutoFit/>
          </a:bodyPr>
          <a:lstStyle/>
          <a:p>
            <a:pPr algn="ctr"/>
            <a:r>
              <a:rPr lang="fr-FR" dirty="0" err="1">
                <a:solidFill>
                  <a:schemeClr val="bg1">
                    <a:lumMod val="65000"/>
                  </a:schemeClr>
                </a:solidFill>
              </a:rPr>
              <a:t>Prefer</a:t>
            </a:r>
            <a:r>
              <a:rPr lang="fr-FR" dirty="0">
                <a:solidFill>
                  <a:schemeClr val="bg1">
                    <a:lumMod val="65000"/>
                  </a:schemeClr>
                </a:solidFill>
              </a:rPr>
              <a:t> one git</a:t>
            </a:r>
          </a:p>
        </p:txBody>
      </p:sp>
      <p:sp>
        <p:nvSpPr>
          <p:cNvPr id="24" name="Rectangle 23">
            <a:extLst>
              <a:ext uri="{FF2B5EF4-FFF2-40B4-BE49-F238E27FC236}">
                <a16:creationId xmlns:a16="http://schemas.microsoft.com/office/drawing/2014/main" id="{43BD5178-BADB-4D83-AA8A-F9D0D463D73E}"/>
              </a:ext>
            </a:extLst>
          </p:cNvPr>
          <p:cNvSpPr/>
          <p:nvPr/>
        </p:nvSpPr>
        <p:spPr>
          <a:xfrm>
            <a:off x="2222800" y="5854940"/>
            <a:ext cx="1461041" cy="369332"/>
          </a:xfrm>
          <a:prstGeom prst="rect">
            <a:avLst/>
          </a:prstGeom>
        </p:spPr>
        <p:txBody>
          <a:bodyPr wrap="none">
            <a:spAutoFit/>
          </a:bodyPr>
          <a:lstStyle/>
          <a:p>
            <a:pPr algn="ctr"/>
            <a:r>
              <a:rPr lang="fr-FR" dirty="0" err="1">
                <a:solidFill>
                  <a:schemeClr val="bg1">
                    <a:lumMod val="50000"/>
                  </a:schemeClr>
                </a:solidFill>
              </a:rPr>
              <a:t>Prefer</a:t>
            </a:r>
            <a:r>
              <a:rPr lang="fr-FR" dirty="0">
                <a:solidFill>
                  <a:schemeClr val="bg1">
                    <a:lumMod val="50000"/>
                  </a:schemeClr>
                </a:solidFill>
              </a:rPr>
              <a:t> one git</a:t>
            </a:r>
          </a:p>
        </p:txBody>
      </p:sp>
    </p:spTree>
    <p:extLst>
      <p:ext uri="{BB962C8B-B14F-4D97-AF65-F5344CB8AC3E}">
        <p14:creationId xmlns:p14="http://schemas.microsoft.com/office/powerpoint/2010/main" val="1067765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4" name="Titre 3">
            <a:extLst>
              <a:ext uri="{FF2B5EF4-FFF2-40B4-BE49-F238E27FC236}">
                <a16:creationId xmlns:a16="http://schemas.microsoft.com/office/drawing/2014/main" id="{CFAA6F61-AFA0-48E5-A564-EC0453809476}"/>
              </a:ext>
            </a:extLst>
          </p:cNvPr>
          <p:cNvSpPr>
            <a:spLocks noGrp="1"/>
          </p:cNvSpPr>
          <p:nvPr>
            <p:ph type="title"/>
          </p:nvPr>
        </p:nvSpPr>
        <p:spPr/>
        <p:txBody>
          <a:bodyPr/>
          <a:lstStyle/>
          <a:p>
            <a:endParaRPr lang="fr-FR"/>
          </a:p>
        </p:txBody>
      </p:sp>
      <p:sp>
        <p:nvSpPr>
          <p:cNvPr id="6" name="Titre 1">
            <a:extLst>
              <a:ext uri="{FF2B5EF4-FFF2-40B4-BE49-F238E27FC236}">
                <a16:creationId xmlns:a16="http://schemas.microsoft.com/office/drawing/2014/main" id="{5428CB38-D3B1-4C1F-93A3-14638332F0DE}"/>
              </a:ext>
            </a:extLst>
          </p:cNvPr>
          <p:cNvSpPr txBox="1">
            <a:spLocks/>
          </p:cNvSpPr>
          <p:nvPr/>
        </p:nvSpPr>
        <p:spPr>
          <a:xfrm>
            <a:off x="538162" y="55436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solidFill>
                  <a:schemeClr val="bg1"/>
                </a:solidFill>
              </a:rPr>
              <a:t>Les applications/besoins </a:t>
            </a:r>
            <a:r>
              <a:rPr lang="fr-FR" dirty="0">
                <a:solidFill>
                  <a:srgbClr val="92D050"/>
                </a:solidFill>
              </a:rPr>
              <a:t>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domaines fonctionnels</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domaines fonctionnels</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510234" y="1285419"/>
            <a:ext cx="11171531" cy="1438459"/>
          </a:xfrm>
          <a:prstGeom prst="rect">
            <a:avLst/>
          </a:prstGeom>
          <a:solidFill>
            <a:schemeClr val="accent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400" dirty="0">
                <a:solidFill>
                  <a:schemeClr val="bg1"/>
                </a:solidFill>
              </a:rPr>
              <a:t>Se concentrer sur les besoins et les domaines fonctionnels entraîne :</a:t>
            </a:r>
          </a:p>
          <a:p>
            <a:pPr marL="0" indent="0">
              <a:buFont typeface="Arial" panose="020B0604020202020204" pitchFamily="34" charset="0"/>
              <a:buNone/>
            </a:pPr>
            <a:endParaRPr lang="fr-FR" sz="4400" dirty="0"/>
          </a:p>
          <a:p>
            <a:endParaRPr lang="fr-FR" sz="4400" dirty="0"/>
          </a:p>
        </p:txBody>
      </p:sp>
      <p:sp>
        <p:nvSpPr>
          <p:cNvPr id="2" name="Rectangle 1">
            <a:extLst>
              <a:ext uri="{FF2B5EF4-FFF2-40B4-BE49-F238E27FC236}">
                <a16:creationId xmlns:a16="http://schemas.microsoft.com/office/drawing/2014/main" id="{AF4AAA04-3FF9-44AE-BDEE-94C1D461453A}"/>
              </a:ext>
            </a:extLst>
          </p:cNvPr>
          <p:cNvSpPr/>
          <p:nvPr/>
        </p:nvSpPr>
        <p:spPr>
          <a:xfrm>
            <a:off x="1221657" y="2821138"/>
            <a:ext cx="10723600" cy="3170099"/>
          </a:xfrm>
          <a:prstGeom prst="rect">
            <a:avLst/>
          </a:prstGeom>
        </p:spPr>
        <p:txBody>
          <a:bodyPr wrap="square">
            <a:spAutoFit/>
          </a:bodyPr>
          <a:lstStyle/>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domaines fonctionnels</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47166" y="4237820"/>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pic>
        <p:nvPicPr>
          <p:cNvPr id="5" name="Image 4">
            <a:extLst>
              <a:ext uri="{FF2B5EF4-FFF2-40B4-BE49-F238E27FC236}">
                <a16:creationId xmlns:a16="http://schemas.microsoft.com/office/drawing/2014/main" id="{19764D9B-80B2-4C4B-8EBC-478476DECFCA}"/>
              </a:ext>
            </a:extLst>
          </p:cNvPr>
          <p:cNvPicPr>
            <a:picLocks noChangeAspect="1"/>
          </p:cNvPicPr>
          <p:nvPr/>
        </p:nvPicPr>
        <p:blipFill>
          <a:blip r:embed="rId2"/>
          <a:stretch>
            <a:fillRect/>
          </a:stretch>
        </p:blipFill>
        <p:spPr>
          <a:xfrm>
            <a:off x="4457700" y="1167984"/>
            <a:ext cx="2645900" cy="3981450"/>
          </a:xfrm>
          <a:prstGeom prst="rect">
            <a:avLst/>
          </a:prstGeom>
        </p:spPr>
      </p:pic>
    </p:spTree>
    <p:extLst>
      <p:ext uri="{BB962C8B-B14F-4D97-AF65-F5344CB8AC3E}">
        <p14:creationId xmlns:p14="http://schemas.microsoft.com/office/powerpoint/2010/main" val="564099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chemeClr val="bg1"/>
                </a:solidFill>
              </a:rPr>
              <a:t>en domaines fonctionnels</a:t>
            </a:r>
          </a:p>
        </p:txBody>
      </p:sp>
    </p:spTree>
    <p:extLst>
      <p:ext uri="{BB962C8B-B14F-4D97-AF65-F5344CB8AC3E}">
        <p14:creationId xmlns:p14="http://schemas.microsoft.com/office/powerpoint/2010/main" val="4165197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Le nommage c’est évident !</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987341" y="2003411"/>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987341" y="338599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7987341"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6517" y="1845326"/>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731343" y="336323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7729113" y="1684180"/>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729113" y="4856527"/>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7181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p>
          <a:p>
            <a:pPr marL="457200" lvl="1" indent="0">
              <a:buNone/>
            </a:pPr>
            <a:br>
              <a:rPr lang="fr-FR" sz="3200" dirty="0"/>
            </a:br>
            <a:r>
              <a:rPr lang="fr-FR" sz="3200" dirty="0">
                <a:solidFill>
                  <a:srgbClr val="7030A0"/>
                </a:solidFill>
              </a:rPr>
              <a:t>{version:1}</a:t>
            </a:r>
          </a:p>
          <a:p>
            <a:pPr marL="457200" lvl="1" indent="0">
              <a:buNone/>
            </a:pPr>
            <a:br>
              <a:rPr lang="fr-FR" sz="3200" dirty="0"/>
            </a:br>
            <a:r>
              <a:rPr lang="fr-FR" sz="3200" dirty="0">
                <a:solidFill>
                  <a:srgbClr val="7030A0"/>
                </a:solidFill>
              </a:rPr>
              <a:t>version:1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7489" y="1904599"/>
            <a:ext cx="1119187" cy="839390"/>
          </a:xfrm>
          <a:prstGeom prst="rect">
            <a:avLst/>
          </a:prstGeom>
        </p:spPr>
      </p:pic>
      <p:sp>
        <p:nvSpPr>
          <p:cNvPr id="8" name="Rectangle 7">
            <a:extLst>
              <a:ext uri="{FF2B5EF4-FFF2-40B4-BE49-F238E27FC236}">
                <a16:creationId xmlns:a16="http://schemas.microsoft.com/office/drawing/2014/main" id="{423ADAE6-F150-4556-9540-A56E27C4628E}"/>
              </a:ext>
            </a:extLst>
          </p:cNvPr>
          <p:cNvSpPr/>
          <p:nvPr/>
        </p:nvSpPr>
        <p:spPr>
          <a:xfrm>
            <a:off x="9293389" y="2062684"/>
            <a:ext cx="857927" cy="523220"/>
          </a:xfrm>
          <a:prstGeom prst="rect">
            <a:avLst/>
          </a:prstGeom>
        </p:spPr>
        <p:txBody>
          <a:bodyPr wrap="none">
            <a:spAutoFit/>
          </a:bodyPr>
          <a:lstStyle/>
          <a:p>
            <a:r>
              <a:rPr lang="fr-FR" sz="2800" i="1" dirty="0" err="1">
                <a:solidFill>
                  <a:srgbClr val="666699"/>
                </a:solidFill>
                <a:latin typeface="interval"/>
              </a:rPr>
              <a:t>path</a:t>
            </a:r>
            <a:endParaRPr lang="fr-FR" sz="2800" dirty="0"/>
          </a:p>
        </p:txBody>
      </p:sp>
      <p:sp>
        <p:nvSpPr>
          <p:cNvPr id="9" name="Rectangle 8">
            <a:extLst>
              <a:ext uri="{FF2B5EF4-FFF2-40B4-BE49-F238E27FC236}">
                <a16:creationId xmlns:a16="http://schemas.microsoft.com/office/drawing/2014/main" id="{307EA903-E99D-43DD-883E-05A5FA1D7BD2}"/>
              </a:ext>
            </a:extLst>
          </p:cNvPr>
          <p:cNvSpPr/>
          <p:nvPr/>
        </p:nvSpPr>
        <p:spPr>
          <a:xfrm>
            <a:off x="9266343" y="3415286"/>
            <a:ext cx="1866537" cy="523220"/>
          </a:xfrm>
          <a:prstGeom prst="rect">
            <a:avLst/>
          </a:prstGeom>
        </p:spPr>
        <p:txBody>
          <a:bodyPr wrap="none">
            <a:spAutoFit/>
          </a:bodyPr>
          <a:lstStyle/>
          <a:p>
            <a:r>
              <a:rPr lang="fr-FR" sz="2800" i="1" dirty="0" err="1">
                <a:solidFill>
                  <a:srgbClr val="666699"/>
                </a:solidFill>
                <a:latin typeface="interval"/>
              </a:rPr>
              <a:t>queryString</a:t>
            </a:r>
            <a:endParaRPr lang="fr-FR" sz="2800" dirty="0"/>
          </a:p>
        </p:txBody>
      </p:sp>
      <p:sp>
        <p:nvSpPr>
          <p:cNvPr id="10" name="Rectangle 9">
            <a:extLst>
              <a:ext uri="{FF2B5EF4-FFF2-40B4-BE49-F238E27FC236}">
                <a16:creationId xmlns:a16="http://schemas.microsoft.com/office/drawing/2014/main" id="{62A6379F-A298-43A6-8EE4-D55FBB3EC58E}"/>
              </a:ext>
            </a:extLst>
          </p:cNvPr>
          <p:cNvSpPr/>
          <p:nvPr/>
        </p:nvSpPr>
        <p:spPr>
          <a:xfrm>
            <a:off x="9266342" y="4376979"/>
            <a:ext cx="898003" cy="523220"/>
          </a:xfrm>
          <a:prstGeom prst="rect">
            <a:avLst/>
          </a:prstGeom>
        </p:spPr>
        <p:txBody>
          <a:bodyPr wrap="none">
            <a:spAutoFit/>
          </a:bodyPr>
          <a:lstStyle/>
          <a:p>
            <a:r>
              <a:rPr lang="fr-FR" sz="2800" i="1" dirty="0">
                <a:solidFill>
                  <a:srgbClr val="666699"/>
                </a:solidFill>
                <a:latin typeface="interval"/>
              </a:rPr>
              <a:t>body</a:t>
            </a:r>
            <a:endParaRPr lang="fr-FR" sz="2800" dirty="0"/>
          </a:p>
        </p:txBody>
      </p:sp>
      <p:sp>
        <p:nvSpPr>
          <p:cNvPr id="11" name="Rectangle 10">
            <a:extLst>
              <a:ext uri="{FF2B5EF4-FFF2-40B4-BE49-F238E27FC236}">
                <a16:creationId xmlns:a16="http://schemas.microsoft.com/office/drawing/2014/main" id="{D23E1060-520F-48D8-B82D-532CEAAAE41B}"/>
              </a:ext>
            </a:extLst>
          </p:cNvPr>
          <p:cNvSpPr/>
          <p:nvPr/>
        </p:nvSpPr>
        <p:spPr>
          <a:xfrm>
            <a:off x="9253313" y="5232654"/>
            <a:ext cx="1204176" cy="523220"/>
          </a:xfrm>
          <a:prstGeom prst="rect">
            <a:avLst/>
          </a:prstGeom>
        </p:spPr>
        <p:txBody>
          <a:bodyPr wrap="none">
            <a:spAutoFit/>
          </a:bodyPr>
          <a:lstStyle/>
          <a:p>
            <a:r>
              <a:rPr lang="fr-FR" sz="2800" i="1" dirty="0">
                <a:solidFill>
                  <a:srgbClr val="666699"/>
                </a:solidFill>
                <a:latin typeface="interval"/>
              </a:rPr>
              <a:t>header</a:t>
            </a:r>
            <a:endParaRPr lang="fr-FR" sz="2800" dirty="0"/>
          </a:p>
        </p:txBody>
      </p:sp>
    </p:spTree>
    <p:extLst>
      <p:ext uri="{BB962C8B-B14F-4D97-AF65-F5344CB8AC3E}">
        <p14:creationId xmlns:p14="http://schemas.microsoft.com/office/powerpoint/2010/main" val="1866588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71E7D512-8C59-45F9-A711-584CC742F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 30">
            <a:extLst>
              <a:ext uri="{FF2B5EF4-FFF2-40B4-BE49-F238E27FC236}">
                <a16:creationId xmlns:a16="http://schemas.microsoft.com/office/drawing/2014/main" id="{44E9E52C-35F3-4E7D-B959-BA3D65EBD48F}"/>
              </a:ext>
            </a:extLst>
          </p:cNvPr>
          <p:cNvPicPr>
            <a:picLocks noChangeAspect="1"/>
          </p:cNvPicPr>
          <p:nvPr/>
        </p:nvPicPr>
        <p:blipFill>
          <a:blip r:embed="rId3"/>
          <a:stretch>
            <a:fillRect/>
          </a:stretch>
        </p:blipFill>
        <p:spPr>
          <a:xfrm>
            <a:off x="2064369" y="3824879"/>
            <a:ext cx="362266" cy="405738"/>
          </a:xfrm>
          <a:prstGeom prst="rect">
            <a:avLst/>
          </a:prstGeom>
        </p:spPr>
      </p:pic>
      <p:sp>
        <p:nvSpPr>
          <p:cNvPr id="33" name="ZoneTexte 32">
            <a:extLst>
              <a:ext uri="{FF2B5EF4-FFF2-40B4-BE49-F238E27FC236}">
                <a16:creationId xmlns:a16="http://schemas.microsoft.com/office/drawing/2014/main" id="{9129A46C-BC02-4B2C-864E-1D61FC87994D}"/>
              </a:ext>
            </a:extLst>
          </p:cNvPr>
          <p:cNvSpPr txBox="1"/>
          <p:nvPr/>
        </p:nvSpPr>
        <p:spPr>
          <a:xfrm>
            <a:off x="4045068" y="3086804"/>
            <a:ext cx="989438" cy="523220"/>
          </a:xfrm>
          <a:prstGeom prst="rect">
            <a:avLst/>
          </a:prstGeom>
          <a:noFill/>
        </p:spPr>
        <p:txBody>
          <a:bodyPr wrap="none" rtlCol="0">
            <a:spAutoFit/>
          </a:bodyPr>
          <a:lstStyle/>
          <a:p>
            <a:r>
              <a:rPr lang="fr-FR" sz="2800" dirty="0"/>
              <a:t>Proxy</a:t>
            </a:r>
          </a:p>
        </p:txBody>
      </p:sp>
      <p:sp>
        <p:nvSpPr>
          <p:cNvPr id="34" name="ZoneTexte 33">
            <a:extLst>
              <a:ext uri="{FF2B5EF4-FFF2-40B4-BE49-F238E27FC236}">
                <a16:creationId xmlns:a16="http://schemas.microsoft.com/office/drawing/2014/main" id="{22B3F903-D792-45B2-8A1F-575C23C09589}"/>
              </a:ext>
            </a:extLst>
          </p:cNvPr>
          <p:cNvSpPr txBox="1"/>
          <p:nvPr/>
        </p:nvSpPr>
        <p:spPr>
          <a:xfrm>
            <a:off x="7036913" y="3075377"/>
            <a:ext cx="989438" cy="523220"/>
          </a:xfrm>
          <a:prstGeom prst="rect">
            <a:avLst/>
          </a:prstGeom>
          <a:noFill/>
        </p:spPr>
        <p:txBody>
          <a:bodyPr wrap="none" rtlCol="0">
            <a:spAutoFit/>
          </a:bodyPr>
          <a:lstStyle/>
          <a:p>
            <a:r>
              <a:rPr lang="fr-FR" sz="2800" dirty="0"/>
              <a:t>Proxy</a:t>
            </a:r>
          </a:p>
        </p:txBody>
      </p:sp>
      <p:sp>
        <p:nvSpPr>
          <p:cNvPr id="35" name="Rectangle 34">
            <a:extLst>
              <a:ext uri="{FF2B5EF4-FFF2-40B4-BE49-F238E27FC236}">
                <a16:creationId xmlns:a16="http://schemas.microsoft.com/office/drawing/2014/main" id="{3055C5B7-6E7A-47BA-8AF1-5677290677CC}"/>
              </a:ext>
            </a:extLst>
          </p:cNvPr>
          <p:cNvSpPr/>
          <p:nvPr/>
        </p:nvSpPr>
        <p:spPr>
          <a:xfrm>
            <a:off x="680157" y="3522731"/>
            <a:ext cx="1877015" cy="707886"/>
          </a:xfrm>
          <a:prstGeom prst="rect">
            <a:avLst/>
          </a:prstGeom>
        </p:spPr>
        <p:txBody>
          <a:bodyPr wrap="square">
            <a:spAutoFit/>
          </a:bodyPr>
          <a:lstStyle/>
          <a:p>
            <a:pPr algn="ctr"/>
            <a:r>
              <a:rPr lang="fr-FR" sz="2000" dirty="0">
                <a:solidFill>
                  <a:srgbClr val="0070C0"/>
                </a:solidFill>
              </a:rPr>
              <a:t>http cache </a:t>
            </a:r>
            <a:r>
              <a:rPr lang="fr-FR" sz="2000" b="1" dirty="0" err="1">
                <a:solidFill>
                  <a:srgbClr val="0070C0"/>
                </a:solidFill>
              </a:rPr>
              <a:t>Private</a:t>
            </a:r>
            <a:endParaRPr lang="fr-FR" sz="2000" b="1" dirty="0"/>
          </a:p>
        </p:txBody>
      </p:sp>
      <p:sp>
        <p:nvSpPr>
          <p:cNvPr id="36" name="Rectangle 35">
            <a:extLst>
              <a:ext uri="{FF2B5EF4-FFF2-40B4-BE49-F238E27FC236}">
                <a16:creationId xmlns:a16="http://schemas.microsoft.com/office/drawing/2014/main" id="{498DFFCE-6103-4215-883A-E3CAA059198D}"/>
              </a:ext>
            </a:extLst>
          </p:cNvPr>
          <p:cNvSpPr/>
          <p:nvPr/>
        </p:nvSpPr>
        <p:spPr>
          <a:xfrm>
            <a:off x="3628571" y="3586021"/>
            <a:ext cx="2024379" cy="707886"/>
          </a:xfrm>
          <a:prstGeom prst="rect">
            <a:avLst/>
          </a:prstGeom>
        </p:spPr>
        <p:txBody>
          <a:bodyPr wrap="square">
            <a:spAutoFit/>
          </a:bodyPr>
          <a:lstStyle/>
          <a:p>
            <a:pPr algn="ctr"/>
            <a:r>
              <a:rPr lang="fr-FR" sz="2000" dirty="0">
                <a:solidFill>
                  <a:srgbClr val="0070C0"/>
                </a:solidFill>
              </a:rPr>
              <a:t>http cache </a:t>
            </a:r>
            <a:r>
              <a:rPr lang="fr-FR" sz="2000" b="1" dirty="0" err="1">
                <a:solidFill>
                  <a:srgbClr val="0070C0"/>
                </a:solidFill>
              </a:rPr>
              <a:t>Shared</a:t>
            </a:r>
            <a:endParaRPr lang="fr-FR" sz="2000" b="1" dirty="0"/>
          </a:p>
        </p:txBody>
      </p:sp>
      <p:sp>
        <p:nvSpPr>
          <p:cNvPr id="37" name="Rectangle 36">
            <a:extLst>
              <a:ext uri="{FF2B5EF4-FFF2-40B4-BE49-F238E27FC236}">
                <a16:creationId xmlns:a16="http://schemas.microsoft.com/office/drawing/2014/main" id="{39B11D5E-A8C6-48FC-AD39-EB80EFD322F0}"/>
              </a:ext>
            </a:extLst>
          </p:cNvPr>
          <p:cNvSpPr/>
          <p:nvPr/>
        </p:nvSpPr>
        <p:spPr>
          <a:xfrm>
            <a:off x="6758257" y="3533919"/>
            <a:ext cx="1782606" cy="707886"/>
          </a:xfrm>
          <a:prstGeom prst="rect">
            <a:avLst/>
          </a:prstGeom>
        </p:spPr>
        <p:txBody>
          <a:bodyPr wrap="square">
            <a:spAutoFit/>
          </a:bodyPr>
          <a:lstStyle/>
          <a:p>
            <a:pPr algn="ctr"/>
            <a:r>
              <a:rPr lang="fr-FR" sz="2000" dirty="0">
                <a:solidFill>
                  <a:srgbClr val="0070C0"/>
                </a:solidFill>
              </a:rPr>
              <a:t>http cache </a:t>
            </a:r>
            <a:r>
              <a:rPr lang="fr-FR" sz="2000" b="1" dirty="0" err="1">
                <a:solidFill>
                  <a:srgbClr val="0070C0"/>
                </a:solidFill>
              </a:rPr>
              <a:t>Shared</a:t>
            </a:r>
            <a:endParaRPr lang="fr-FR" sz="2000" b="1" dirty="0"/>
          </a:p>
        </p:txBody>
      </p:sp>
    </p:spTree>
    <p:extLst>
      <p:ext uri="{BB962C8B-B14F-4D97-AF65-F5344CB8AC3E}">
        <p14:creationId xmlns:p14="http://schemas.microsoft.com/office/powerpoint/2010/main" val="3001009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6AC00CA-D4E4-4CCF-85D3-276FDC306058}"/>
              </a:ext>
            </a:extLst>
          </p:cNvPr>
          <p:cNvPicPr>
            <a:picLocks noChangeAspect="1"/>
          </p:cNvPicPr>
          <p:nvPr/>
        </p:nvPicPr>
        <p:blipFill>
          <a:blip r:embed="rId2"/>
          <a:stretch>
            <a:fillRect/>
          </a:stretch>
        </p:blipFill>
        <p:spPr>
          <a:xfrm>
            <a:off x="2064369" y="3824879"/>
            <a:ext cx="362266" cy="405738"/>
          </a:xfrm>
          <a:prstGeom prst="rect">
            <a:avLst/>
          </a:prstGeom>
        </p:spPr>
      </p:pic>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086804"/>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075377"/>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680157" y="3522731"/>
            <a:ext cx="1877015" cy="707886"/>
          </a:xfrm>
          <a:prstGeom prst="rect">
            <a:avLst/>
          </a:prstGeom>
        </p:spPr>
        <p:txBody>
          <a:bodyPr wrap="square">
            <a:spAutoFit/>
          </a:bodyPr>
          <a:lstStyle/>
          <a:p>
            <a:pPr algn="ctr"/>
            <a:r>
              <a:rPr lang="fr-FR" sz="2000" dirty="0">
                <a:solidFill>
                  <a:srgbClr val="0070C0"/>
                </a:solidFill>
              </a:rPr>
              <a:t>http cache </a:t>
            </a:r>
            <a:r>
              <a:rPr lang="fr-FR" sz="2000" b="1" dirty="0" err="1">
                <a:solidFill>
                  <a:srgbClr val="0070C0"/>
                </a:solidFill>
              </a:rPr>
              <a:t>Private</a:t>
            </a:r>
            <a:endParaRPr lang="fr-FR" sz="20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28571" y="3586021"/>
            <a:ext cx="2024379" cy="707886"/>
          </a:xfrm>
          <a:prstGeom prst="rect">
            <a:avLst/>
          </a:prstGeom>
        </p:spPr>
        <p:txBody>
          <a:bodyPr wrap="square">
            <a:spAutoFit/>
          </a:bodyPr>
          <a:lstStyle/>
          <a:p>
            <a:pPr algn="ctr"/>
            <a:r>
              <a:rPr lang="fr-FR" sz="2000" dirty="0">
                <a:solidFill>
                  <a:srgbClr val="0070C0"/>
                </a:solidFill>
              </a:rPr>
              <a:t>http cache </a:t>
            </a:r>
            <a:r>
              <a:rPr lang="fr-FR" sz="2000" b="1" dirty="0" err="1">
                <a:solidFill>
                  <a:srgbClr val="0070C0"/>
                </a:solidFill>
              </a:rPr>
              <a:t>Shared</a:t>
            </a:r>
            <a:endParaRPr lang="fr-FR" sz="20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58257" y="3533919"/>
            <a:ext cx="1782606" cy="707886"/>
          </a:xfrm>
          <a:prstGeom prst="rect">
            <a:avLst/>
          </a:prstGeom>
        </p:spPr>
        <p:txBody>
          <a:bodyPr wrap="square">
            <a:spAutoFit/>
          </a:bodyPr>
          <a:lstStyle/>
          <a:p>
            <a:pPr algn="ctr"/>
            <a:r>
              <a:rPr lang="fr-FR" sz="2000" dirty="0">
                <a:solidFill>
                  <a:srgbClr val="0070C0"/>
                </a:solidFill>
              </a:rPr>
              <a:t>http cache </a:t>
            </a:r>
            <a:r>
              <a:rPr lang="fr-FR" sz="2000" b="1" dirty="0" err="1">
                <a:solidFill>
                  <a:srgbClr val="0070C0"/>
                </a:solidFill>
              </a:rPr>
              <a:t>Shared</a:t>
            </a:r>
            <a:endParaRPr lang="fr-FR" sz="2000" b="1"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6847689" y="1755557"/>
            <a:ext cx="5117106" cy="584775"/>
          </a:xfrm>
          <a:prstGeom prst="rect">
            <a:avLst/>
          </a:prstGeom>
          <a:noFill/>
        </p:spPr>
        <p:txBody>
          <a:bodyPr wrap="none" rtlCol="0">
            <a:spAutoFit/>
          </a:bodyPr>
          <a:lstStyle/>
          <a:p>
            <a:pPr algn="ctr"/>
            <a:r>
              <a:rPr lang="fr-FR" sz="3200" dirty="0">
                <a:solidFill>
                  <a:srgbClr val="FF33CC"/>
                </a:solidFill>
              </a:rPr>
              <a:t>Server = </a:t>
            </a:r>
            <a:r>
              <a:rPr lang="fr-FR" sz="3200" dirty="0" err="1">
                <a:solidFill>
                  <a:srgbClr val="FF33CC"/>
                </a:solidFill>
              </a:rPr>
              <a:t>brain</a:t>
            </a:r>
            <a:r>
              <a:rPr lang="fr-FR" sz="32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005424" y="3736337"/>
            <a:ext cx="1488833" cy="400110"/>
          </a:xfrm>
          <a:prstGeom prst="rect">
            <a:avLst/>
          </a:prstGeom>
        </p:spPr>
        <p:txBody>
          <a:bodyPr wrap="square">
            <a:spAutoFit/>
          </a:bodyPr>
          <a:lstStyle/>
          <a:p>
            <a:r>
              <a:rPr lang="fr-FR" sz="20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695859" y="376009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022257" y="3990397"/>
            <a:ext cx="1426609" cy="400110"/>
          </a:xfrm>
          <a:prstGeom prst="rect">
            <a:avLst/>
          </a:prstGeom>
        </p:spPr>
        <p:txBody>
          <a:bodyPr wrap="square">
            <a:spAutoFit/>
          </a:bodyPr>
          <a:lstStyle/>
          <a:p>
            <a:r>
              <a:rPr lang="fr-FR" sz="20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1319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5">
            <a:extLst>
              <a:ext uri="{FF2B5EF4-FFF2-40B4-BE49-F238E27FC236}">
                <a16:creationId xmlns:a16="http://schemas.microsoft.com/office/drawing/2014/main" id="{34781E1F-5C33-4D4B-A923-4F56561251C2}"/>
              </a:ext>
            </a:extLst>
          </p:cNvPr>
          <p:cNvSpPr txBox="1"/>
          <p:nvPr/>
        </p:nvSpPr>
        <p:spPr>
          <a:xfrm>
            <a:off x="4045068" y="3086804"/>
            <a:ext cx="989438" cy="523220"/>
          </a:xfrm>
          <a:prstGeom prst="rect">
            <a:avLst/>
          </a:prstGeom>
          <a:noFill/>
        </p:spPr>
        <p:txBody>
          <a:bodyPr wrap="none" rtlCol="0">
            <a:spAutoFit/>
          </a:bodyPr>
          <a:lstStyle/>
          <a:p>
            <a:r>
              <a:rPr lang="fr-FR" sz="2800" dirty="0"/>
              <a:t>Proxy</a:t>
            </a:r>
          </a:p>
        </p:txBody>
      </p:sp>
      <p:sp>
        <p:nvSpPr>
          <p:cNvPr id="37" name="ZoneTexte 36">
            <a:extLst>
              <a:ext uri="{FF2B5EF4-FFF2-40B4-BE49-F238E27FC236}">
                <a16:creationId xmlns:a16="http://schemas.microsoft.com/office/drawing/2014/main" id="{1DB2158C-A942-42BD-9442-579AB26415AF}"/>
              </a:ext>
            </a:extLst>
          </p:cNvPr>
          <p:cNvSpPr txBox="1"/>
          <p:nvPr/>
        </p:nvSpPr>
        <p:spPr>
          <a:xfrm>
            <a:off x="7036913" y="3075377"/>
            <a:ext cx="989438" cy="523220"/>
          </a:xfrm>
          <a:prstGeom prst="rect">
            <a:avLst/>
          </a:prstGeom>
          <a:noFill/>
        </p:spPr>
        <p:txBody>
          <a:bodyPr wrap="none" rtlCol="0">
            <a:spAutoFit/>
          </a:bodyPr>
          <a:lstStyle/>
          <a:p>
            <a:r>
              <a:rPr lang="fr-FR" sz="2800" dirty="0"/>
              <a:t>Proxy</a:t>
            </a:r>
          </a:p>
        </p:txBody>
      </p:sp>
    </p:spTree>
    <p:extLst>
      <p:ext uri="{BB962C8B-B14F-4D97-AF65-F5344CB8AC3E}">
        <p14:creationId xmlns:p14="http://schemas.microsoft.com/office/powerpoint/2010/main" val="804485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Image associÃ©e">
            <a:extLst>
              <a:ext uri="{FF2B5EF4-FFF2-40B4-BE49-F238E27FC236}">
                <a16:creationId xmlns:a16="http://schemas.microsoft.com/office/drawing/2014/main" id="{5295561B-369E-4C11-BF45-5A393C3689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2846541" y="2973463"/>
            <a:ext cx="965924" cy="86911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07B1F828-C659-469D-89AD-E1A66B38518E}"/>
              </a:ext>
            </a:extLst>
          </p:cNvPr>
          <p:cNvCxnSpPr>
            <a:cxnSpLocks/>
          </p:cNvCxnSpPr>
          <p:nvPr/>
        </p:nvCxnSpPr>
        <p:spPr>
          <a:xfrm flipH="1">
            <a:off x="4180416" y="3137685"/>
            <a:ext cx="3383879" cy="0"/>
          </a:xfrm>
          <a:prstGeom prst="line">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EC9A3E23-53C0-4E7B-8816-7D4EFBB08204}"/>
              </a:ext>
            </a:extLst>
          </p:cNvPr>
          <p:cNvCxnSpPr>
            <a:cxnSpLocks/>
          </p:cNvCxnSpPr>
          <p:nvPr/>
        </p:nvCxnSpPr>
        <p:spPr>
          <a:xfrm>
            <a:off x="4106675" y="3664821"/>
            <a:ext cx="3383880" cy="0"/>
          </a:xfrm>
          <a:prstGeom prst="line">
            <a:avLst/>
          </a:prstGeom>
          <a:ln w="60325">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F48AA16-6A92-4DAE-93AD-08185226C7DB}"/>
              </a:ext>
            </a:extLst>
          </p:cNvPr>
          <p:cNvSpPr txBox="1"/>
          <p:nvPr/>
        </p:nvSpPr>
        <p:spPr>
          <a:xfrm>
            <a:off x="3959948" y="3938549"/>
            <a:ext cx="3733622" cy="461665"/>
          </a:xfrm>
          <a:prstGeom prst="rect">
            <a:avLst/>
          </a:prstGeom>
          <a:noFill/>
        </p:spPr>
        <p:txBody>
          <a:bodyPr wrap="square" rtlCol="0">
            <a:spAutoFit/>
          </a:bodyPr>
          <a:lstStyle/>
          <a:p>
            <a:r>
              <a:rPr lang="fr-FR" sz="2400" i="1" dirty="0">
                <a:solidFill>
                  <a:schemeClr val="accent1">
                    <a:lumMod val="75000"/>
                  </a:schemeClr>
                </a:solidFill>
              </a:rPr>
              <a:t>HTTP/1.1 304 Not </a:t>
            </a:r>
            <a:r>
              <a:rPr lang="fr-FR" sz="2400" i="1" dirty="0" err="1">
                <a:solidFill>
                  <a:schemeClr val="accent1">
                    <a:lumMod val="75000"/>
                  </a:schemeClr>
                </a:solidFill>
              </a:rPr>
              <a:t>Modified</a:t>
            </a:r>
            <a:endParaRPr lang="fr-FR" sz="2400" i="1" dirty="0">
              <a:solidFill>
                <a:schemeClr val="accent1">
                  <a:lumMod val="75000"/>
                </a:schemeClr>
              </a:solidFill>
            </a:endParaRPr>
          </a:p>
        </p:txBody>
      </p:sp>
      <p:sp>
        <p:nvSpPr>
          <p:cNvPr id="12" name="ZoneTexte 11">
            <a:extLst>
              <a:ext uri="{FF2B5EF4-FFF2-40B4-BE49-F238E27FC236}">
                <a16:creationId xmlns:a16="http://schemas.microsoft.com/office/drawing/2014/main" id="{89DE49BF-AFCE-43A1-A7AC-42C2861FBF40}"/>
              </a:ext>
            </a:extLst>
          </p:cNvPr>
          <p:cNvSpPr txBox="1"/>
          <p:nvPr/>
        </p:nvSpPr>
        <p:spPr>
          <a:xfrm>
            <a:off x="4076406" y="2082460"/>
            <a:ext cx="4360945" cy="830997"/>
          </a:xfrm>
          <a:prstGeom prst="rect">
            <a:avLst/>
          </a:prstGeom>
          <a:solidFill>
            <a:schemeClr val="bg1"/>
          </a:solidFill>
        </p:spPr>
        <p:txBody>
          <a:bodyPr wrap="square" rtlCol="0">
            <a:spAutoFit/>
          </a:bodyPr>
          <a:lstStyle/>
          <a:p>
            <a:r>
              <a:rPr lang="fr-FR" sz="2400" i="1" dirty="0">
                <a:solidFill>
                  <a:schemeClr val="accent1">
                    <a:lumMod val="75000"/>
                  </a:schemeClr>
                </a:solidFill>
              </a:rPr>
              <a:t>GET http://monapi/doc </a:t>
            </a:r>
            <a:br>
              <a:rPr lang="fr-FR" sz="2400" i="1" dirty="0">
                <a:solidFill>
                  <a:schemeClr val="accent1">
                    <a:lumMod val="75000"/>
                  </a:schemeClr>
                </a:solidFill>
              </a:rPr>
            </a:br>
            <a:r>
              <a:rPr lang="fr-FR" sz="2400" i="1" dirty="0">
                <a:solidFill>
                  <a:schemeClr val="accent1">
                    <a:lumMod val="75000"/>
                  </a:schemeClr>
                </a:solidFill>
              </a:rPr>
              <a:t>If-None-Match: W/"67ab43"</a:t>
            </a:r>
          </a:p>
        </p:txBody>
      </p:sp>
      <p:pic>
        <p:nvPicPr>
          <p:cNvPr id="16" name="Picture 4" descr="Résultat de recherche d'images pour &quot;image serveur&quot;">
            <a:extLst>
              <a:ext uri="{FF2B5EF4-FFF2-40B4-BE49-F238E27FC236}">
                <a16:creationId xmlns:a16="http://schemas.microsoft.com/office/drawing/2014/main" id="{4E3A1545-B3F2-45AA-8A51-227670AA74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963990" y="2913457"/>
            <a:ext cx="727098" cy="109212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7FAA2C5-8FE0-4F6E-A5C4-7A9B5C39D3FC}"/>
              </a:ext>
            </a:extLst>
          </p:cNvPr>
          <p:cNvSpPr/>
          <p:nvPr/>
        </p:nvSpPr>
        <p:spPr>
          <a:xfrm>
            <a:off x="1704296" y="3146412"/>
            <a:ext cx="1024896" cy="523220"/>
          </a:xfrm>
          <a:prstGeom prst="rect">
            <a:avLst/>
          </a:prstGeom>
        </p:spPr>
        <p:txBody>
          <a:bodyPr wrap="none">
            <a:spAutoFit/>
          </a:bodyPr>
          <a:lstStyle/>
          <a:p>
            <a:r>
              <a:rPr lang="fr-FR" sz="2800" dirty="0"/>
              <a:t>cache</a:t>
            </a:r>
          </a:p>
        </p:txBody>
      </p:sp>
      <p:sp>
        <p:nvSpPr>
          <p:cNvPr id="20" name="Rectangle 19">
            <a:extLst>
              <a:ext uri="{FF2B5EF4-FFF2-40B4-BE49-F238E27FC236}">
                <a16:creationId xmlns:a16="http://schemas.microsoft.com/office/drawing/2014/main" id="{6CCB565A-F7D9-4C99-9844-347FD9CD3663}"/>
              </a:ext>
            </a:extLst>
          </p:cNvPr>
          <p:cNvSpPr/>
          <p:nvPr/>
        </p:nvSpPr>
        <p:spPr>
          <a:xfrm>
            <a:off x="8843806" y="3137685"/>
            <a:ext cx="1093376" cy="523220"/>
          </a:xfrm>
          <a:prstGeom prst="rect">
            <a:avLst/>
          </a:prstGeom>
        </p:spPr>
        <p:txBody>
          <a:bodyPr wrap="none">
            <a:spAutoFit/>
          </a:bodyPr>
          <a:lstStyle/>
          <a:p>
            <a:r>
              <a:rPr lang="fr-FR" sz="2800" dirty="0"/>
              <a:t>server</a:t>
            </a:r>
          </a:p>
        </p:txBody>
      </p:sp>
      <p:sp>
        <p:nvSpPr>
          <p:cNvPr id="21" name="Rectangle 20">
            <a:extLst>
              <a:ext uri="{FF2B5EF4-FFF2-40B4-BE49-F238E27FC236}">
                <a16:creationId xmlns:a16="http://schemas.microsoft.com/office/drawing/2014/main" id="{603B544A-1B73-4DFE-8D47-CC182E917D53}"/>
              </a:ext>
            </a:extLst>
          </p:cNvPr>
          <p:cNvSpPr/>
          <p:nvPr/>
        </p:nvSpPr>
        <p:spPr>
          <a:xfrm>
            <a:off x="0" y="5966488"/>
            <a:ext cx="9697616" cy="1200329"/>
          </a:xfrm>
          <a:prstGeom prst="rect">
            <a:avLst/>
          </a:prstGeom>
        </p:spPr>
        <p:txBody>
          <a:bodyPr wrap="square">
            <a:spAutoFit/>
          </a:bodyPr>
          <a:lstStyle/>
          <a:p>
            <a:r>
              <a:rPr lang="fr-FR" dirty="0">
                <a:hlinkClick r:id="rId4"/>
              </a:rPr>
              <a:t>https://developer.mozilla.org/en-US/docs/Web/HTTP/Headers/If-None-Match</a:t>
            </a:r>
            <a:endParaRPr lang="fr-FR" dirty="0"/>
          </a:p>
          <a:p>
            <a:r>
              <a:rPr lang="fr-FR" dirty="0">
                <a:hlinkClick r:id="rId5"/>
              </a:rPr>
              <a:t>https://developer.mozilla.org/en-US/docs/Web/HTTP/Headers/ETag</a:t>
            </a:r>
            <a:endParaRPr lang="fr-FR" dirty="0"/>
          </a:p>
          <a:p>
            <a:r>
              <a:rPr lang="fr-FR" dirty="0">
                <a:hlinkClick r:id="rId6"/>
              </a:rPr>
              <a:t>https://developer.mozilla.org/en-US/docs/Web/HTTP/Headers/If-Modified-Since</a:t>
            </a:r>
            <a:endParaRPr lang="fr-FR" dirty="0"/>
          </a:p>
          <a:p>
            <a:endParaRPr lang="fr-FR" dirty="0"/>
          </a:p>
        </p:txBody>
      </p:sp>
      <p:sp>
        <p:nvSpPr>
          <p:cNvPr id="22" name="Rectangle 21">
            <a:extLst>
              <a:ext uri="{FF2B5EF4-FFF2-40B4-BE49-F238E27FC236}">
                <a16:creationId xmlns:a16="http://schemas.microsoft.com/office/drawing/2014/main" id="{9658FECE-751A-46C8-9EDF-B36B38207880}"/>
              </a:ext>
            </a:extLst>
          </p:cNvPr>
          <p:cNvSpPr/>
          <p:nvPr/>
        </p:nvSpPr>
        <p:spPr>
          <a:xfrm>
            <a:off x="7749073" y="6165241"/>
            <a:ext cx="4641688" cy="646331"/>
          </a:xfrm>
          <a:prstGeom prst="rect">
            <a:avLst/>
          </a:prstGeom>
        </p:spPr>
        <p:txBody>
          <a:bodyPr wrap="square">
            <a:spAutoFit/>
          </a:bodyPr>
          <a:lstStyle/>
          <a:p>
            <a:r>
              <a:rPr lang="fr-FR" dirty="0">
                <a:solidFill>
                  <a:schemeClr val="bg1">
                    <a:lumMod val="85000"/>
                  </a:schemeClr>
                </a:solidFill>
              </a:rPr>
              <a:t>More HTTP Headers : Cache-Control, Content-Location, Date, </a:t>
            </a:r>
            <a:r>
              <a:rPr lang="fr-FR" dirty="0" err="1">
                <a:solidFill>
                  <a:schemeClr val="bg1">
                    <a:lumMod val="85000"/>
                  </a:schemeClr>
                </a:solidFill>
              </a:rPr>
              <a:t>Etag</a:t>
            </a:r>
            <a:r>
              <a:rPr lang="fr-FR" dirty="0">
                <a:solidFill>
                  <a:schemeClr val="bg1">
                    <a:lumMod val="85000"/>
                  </a:schemeClr>
                </a:solidFill>
              </a:rPr>
              <a:t>, Expires, </a:t>
            </a:r>
            <a:r>
              <a:rPr lang="fr-FR" dirty="0" err="1">
                <a:solidFill>
                  <a:schemeClr val="bg1">
                    <a:lumMod val="85000"/>
                  </a:schemeClr>
                </a:solidFill>
              </a:rPr>
              <a:t>Vary</a:t>
            </a:r>
            <a:r>
              <a:rPr lang="fr-FR" dirty="0">
                <a:solidFill>
                  <a:schemeClr val="bg1">
                    <a:lumMod val="85000"/>
                  </a:schemeClr>
                </a:solidFill>
              </a:rPr>
              <a:t>, etc.</a:t>
            </a:r>
          </a:p>
        </p:txBody>
      </p:sp>
      <p:sp>
        <p:nvSpPr>
          <p:cNvPr id="23" name="Titre 1">
            <a:extLst>
              <a:ext uri="{FF2B5EF4-FFF2-40B4-BE49-F238E27FC236}">
                <a16:creationId xmlns:a16="http://schemas.microsoft.com/office/drawing/2014/main" id="{D2B97B97-C4BF-4840-844C-41D97693DF81}"/>
              </a:ext>
            </a:extLst>
          </p:cNvPr>
          <p:cNvSpPr txBox="1">
            <a:spLocks/>
          </p:cNvSpPr>
          <p:nvPr/>
        </p:nvSpPr>
        <p:spPr>
          <a:xfrm>
            <a:off x="607141" y="216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REST cache HTTP/1.1</a:t>
            </a:r>
          </a:p>
        </p:txBody>
      </p:sp>
    </p:spTree>
    <p:extLst>
      <p:ext uri="{BB962C8B-B14F-4D97-AF65-F5344CB8AC3E}">
        <p14:creationId xmlns:p14="http://schemas.microsoft.com/office/powerpoint/2010/main" val="4187702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Image associÃ©e">
            <a:extLst>
              <a:ext uri="{FF2B5EF4-FFF2-40B4-BE49-F238E27FC236}">
                <a16:creationId xmlns:a16="http://schemas.microsoft.com/office/drawing/2014/main" id="{5295561B-369E-4C11-BF45-5A393C3689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2846541" y="2973463"/>
            <a:ext cx="965924" cy="86911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07B1F828-C659-469D-89AD-E1A66B38518E}"/>
              </a:ext>
            </a:extLst>
          </p:cNvPr>
          <p:cNvCxnSpPr>
            <a:cxnSpLocks/>
          </p:cNvCxnSpPr>
          <p:nvPr/>
        </p:nvCxnSpPr>
        <p:spPr>
          <a:xfrm flipH="1">
            <a:off x="4180416" y="3137685"/>
            <a:ext cx="3383879" cy="0"/>
          </a:xfrm>
          <a:prstGeom prst="line">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EC9A3E23-53C0-4E7B-8816-7D4EFBB08204}"/>
              </a:ext>
            </a:extLst>
          </p:cNvPr>
          <p:cNvCxnSpPr>
            <a:cxnSpLocks/>
          </p:cNvCxnSpPr>
          <p:nvPr/>
        </p:nvCxnSpPr>
        <p:spPr>
          <a:xfrm>
            <a:off x="4106675" y="3664821"/>
            <a:ext cx="3383880" cy="0"/>
          </a:xfrm>
          <a:prstGeom prst="line">
            <a:avLst/>
          </a:prstGeom>
          <a:ln w="60325">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F48AA16-6A92-4DAE-93AD-08185226C7DB}"/>
              </a:ext>
            </a:extLst>
          </p:cNvPr>
          <p:cNvSpPr txBox="1"/>
          <p:nvPr/>
        </p:nvSpPr>
        <p:spPr>
          <a:xfrm>
            <a:off x="3959948" y="3938549"/>
            <a:ext cx="3733622" cy="461665"/>
          </a:xfrm>
          <a:prstGeom prst="rect">
            <a:avLst/>
          </a:prstGeom>
          <a:noFill/>
        </p:spPr>
        <p:txBody>
          <a:bodyPr wrap="square" rtlCol="0">
            <a:spAutoFit/>
          </a:bodyPr>
          <a:lstStyle/>
          <a:p>
            <a:r>
              <a:rPr lang="fr-FR" sz="2400" i="1" dirty="0">
                <a:solidFill>
                  <a:schemeClr val="accent1">
                    <a:lumMod val="75000"/>
                  </a:schemeClr>
                </a:solidFill>
              </a:rPr>
              <a:t>HTTP/1.1 304 Not </a:t>
            </a:r>
            <a:r>
              <a:rPr lang="fr-FR" sz="2400" i="1" dirty="0" err="1">
                <a:solidFill>
                  <a:schemeClr val="accent1">
                    <a:lumMod val="75000"/>
                  </a:schemeClr>
                </a:solidFill>
              </a:rPr>
              <a:t>Modified</a:t>
            </a:r>
            <a:endParaRPr lang="fr-FR" sz="2400" i="1" dirty="0">
              <a:solidFill>
                <a:schemeClr val="accent1">
                  <a:lumMod val="75000"/>
                </a:schemeClr>
              </a:solidFill>
            </a:endParaRPr>
          </a:p>
        </p:txBody>
      </p:sp>
      <p:sp>
        <p:nvSpPr>
          <p:cNvPr id="12" name="ZoneTexte 11">
            <a:extLst>
              <a:ext uri="{FF2B5EF4-FFF2-40B4-BE49-F238E27FC236}">
                <a16:creationId xmlns:a16="http://schemas.microsoft.com/office/drawing/2014/main" id="{89DE49BF-AFCE-43A1-A7AC-42C2861FBF40}"/>
              </a:ext>
            </a:extLst>
          </p:cNvPr>
          <p:cNvSpPr txBox="1"/>
          <p:nvPr/>
        </p:nvSpPr>
        <p:spPr>
          <a:xfrm>
            <a:off x="4076406" y="2082460"/>
            <a:ext cx="7987775" cy="1200329"/>
          </a:xfrm>
          <a:prstGeom prst="rect">
            <a:avLst/>
          </a:prstGeom>
          <a:noFill/>
        </p:spPr>
        <p:txBody>
          <a:bodyPr wrap="square" rtlCol="0">
            <a:spAutoFit/>
          </a:bodyPr>
          <a:lstStyle/>
          <a:p>
            <a:r>
              <a:rPr lang="fr-FR" sz="2400" i="1" dirty="0">
                <a:solidFill>
                  <a:schemeClr val="accent1">
                    <a:lumMod val="75000"/>
                  </a:schemeClr>
                </a:solidFill>
              </a:rPr>
              <a:t>GET http://monapi/doc </a:t>
            </a:r>
            <a:br>
              <a:rPr lang="fr-FR" sz="2400" i="1" dirty="0">
                <a:solidFill>
                  <a:schemeClr val="accent1">
                    <a:lumMod val="75000"/>
                  </a:schemeClr>
                </a:solidFill>
              </a:rPr>
            </a:br>
            <a:r>
              <a:rPr lang="en-US" sz="2400" i="1" dirty="0">
                <a:solidFill>
                  <a:schemeClr val="accent1">
                    <a:lumMod val="75000"/>
                  </a:schemeClr>
                </a:solidFill>
              </a:rPr>
              <a:t>If-Modified-Since: Wed, 21 Oct 2015 07:28:00 GMT</a:t>
            </a:r>
          </a:p>
          <a:p>
            <a:endParaRPr lang="fr-FR" sz="2400" i="1" dirty="0">
              <a:solidFill>
                <a:schemeClr val="accent1">
                  <a:lumMod val="75000"/>
                </a:schemeClr>
              </a:solidFill>
            </a:endParaRPr>
          </a:p>
        </p:txBody>
      </p:sp>
      <p:pic>
        <p:nvPicPr>
          <p:cNvPr id="16" name="Picture 4" descr="Résultat de recherche d'images pour &quot;image serveur&quot;">
            <a:extLst>
              <a:ext uri="{FF2B5EF4-FFF2-40B4-BE49-F238E27FC236}">
                <a16:creationId xmlns:a16="http://schemas.microsoft.com/office/drawing/2014/main" id="{4E3A1545-B3F2-45AA-8A51-227670AA74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963990" y="2913457"/>
            <a:ext cx="727098" cy="109212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7FAA2C5-8FE0-4F6E-A5C4-7A9B5C39D3FC}"/>
              </a:ext>
            </a:extLst>
          </p:cNvPr>
          <p:cNvSpPr/>
          <p:nvPr/>
        </p:nvSpPr>
        <p:spPr>
          <a:xfrm>
            <a:off x="1704296" y="3146412"/>
            <a:ext cx="1024896" cy="523220"/>
          </a:xfrm>
          <a:prstGeom prst="rect">
            <a:avLst/>
          </a:prstGeom>
        </p:spPr>
        <p:txBody>
          <a:bodyPr wrap="none">
            <a:spAutoFit/>
          </a:bodyPr>
          <a:lstStyle/>
          <a:p>
            <a:r>
              <a:rPr lang="fr-FR" sz="2800" dirty="0"/>
              <a:t>cache</a:t>
            </a:r>
          </a:p>
        </p:txBody>
      </p:sp>
      <p:sp>
        <p:nvSpPr>
          <p:cNvPr id="20" name="Rectangle 19">
            <a:extLst>
              <a:ext uri="{FF2B5EF4-FFF2-40B4-BE49-F238E27FC236}">
                <a16:creationId xmlns:a16="http://schemas.microsoft.com/office/drawing/2014/main" id="{6CCB565A-F7D9-4C99-9844-347FD9CD3663}"/>
              </a:ext>
            </a:extLst>
          </p:cNvPr>
          <p:cNvSpPr/>
          <p:nvPr/>
        </p:nvSpPr>
        <p:spPr>
          <a:xfrm>
            <a:off x="8843806" y="3137685"/>
            <a:ext cx="1093376" cy="523220"/>
          </a:xfrm>
          <a:prstGeom prst="rect">
            <a:avLst/>
          </a:prstGeom>
        </p:spPr>
        <p:txBody>
          <a:bodyPr wrap="none">
            <a:spAutoFit/>
          </a:bodyPr>
          <a:lstStyle/>
          <a:p>
            <a:r>
              <a:rPr lang="fr-FR" sz="2800" dirty="0"/>
              <a:t>server</a:t>
            </a:r>
          </a:p>
        </p:txBody>
      </p:sp>
      <p:sp>
        <p:nvSpPr>
          <p:cNvPr id="21" name="Rectangle 20">
            <a:extLst>
              <a:ext uri="{FF2B5EF4-FFF2-40B4-BE49-F238E27FC236}">
                <a16:creationId xmlns:a16="http://schemas.microsoft.com/office/drawing/2014/main" id="{603B544A-1B73-4DFE-8D47-CC182E917D53}"/>
              </a:ext>
            </a:extLst>
          </p:cNvPr>
          <p:cNvSpPr/>
          <p:nvPr/>
        </p:nvSpPr>
        <p:spPr>
          <a:xfrm>
            <a:off x="0" y="5966488"/>
            <a:ext cx="9697616" cy="1200329"/>
          </a:xfrm>
          <a:prstGeom prst="rect">
            <a:avLst/>
          </a:prstGeom>
        </p:spPr>
        <p:txBody>
          <a:bodyPr wrap="square">
            <a:spAutoFit/>
          </a:bodyPr>
          <a:lstStyle/>
          <a:p>
            <a:r>
              <a:rPr lang="fr-FR" dirty="0">
                <a:hlinkClick r:id="rId4"/>
              </a:rPr>
              <a:t>https://developer.mozilla.org/en-US/docs/Web/HTTP/Headers/If-None-Match</a:t>
            </a:r>
            <a:endParaRPr lang="fr-FR" dirty="0"/>
          </a:p>
          <a:p>
            <a:r>
              <a:rPr lang="fr-FR" dirty="0">
                <a:hlinkClick r:id="rId5"/>
              </a:rPr>
              <a:t>https://developer.mozilla.org/en-US/docs/Web/HTTP/Headers/ETag</a:t>
            </a:r>
            <a:endParaRPr lang="fr-FR" dirty="0"/>
          </a:p>
          <a:p>
            <a:r>
              <a:rPr lang="fr-FR" dirty="0">
                <a:hlinkClick r:id="rId6"/>
              </a:rPr>
              <a:t>https://developer.mozilla.org/en-US/docs/Web/HTTP/Headers/If-Modified-Since</a:t>
            </a:r>
            <a:endParaRPr lang="fr-FR" dirty="0"/>
          </a:p>
          <a:p>
            <a:endParaRPr lang="fr-FR" dirty="0"/>
          </a:p>
        </p:txBody>
      </p:sp>
      <p:sp>
        <p:nvSpPr>
          <p:cNvPr id="22" name="Rectangle 21">
            <a:extLst>
              <a:ext uri="{FF2B5EF4-FFF2-40B4-BE49-F238E27FC236}">
                <a16:creationId xmlns:a16="http://schemas.microsoft.com/office/drawing/2014/main" id="{9658FECE-751A-46C8-9EDF-B36B38207880}"/>
              </a:ext>
            </a:extLst>
          </p:cNvPr>
          <p:cNvSpPr/>
          <p:nvPr/>
        </p:nvSpPr>
        <p:spPr>
          <a:xfrm>
            <a:off x="7749073" y="6165241"/>
            <a:ext cx="4641688" cy="646331"/>
          </a:xfrm>
          <a:prstGeom prst="rect">
            <a:avLst/>
          </a:prstGeom>
        </p:spPr>
        <p:txBody>
          <a:bodyPr wrap="square">
            <a:spAutoFit/>
          </a:bodyPr>
          <a:lstStyle/>
          <a:p>
            <a:r>
              <a:rPr lang="fr-FR" dirty="0">
                <a:solidFill>
                  <a:schemeClr val="bg1">
                    <a:lumMod val="85000"/>
                  </a:schemeClr>
                </a:solidFill>
              </a:rPr>
              <a:t>More HTTP Headers : Cache-Control, Content-Location, Date, </a:t>
            </a:r>
            <a:r>
              <a:rPr lang="fr-FR" dirty="0" err="1">
                <a:solidFill>
                  <a:schemeClr val="bg1">
                    <a:lumMod val="85000"/>
                  </a:schemeClr>
                </a:solidFill>
              </a:rPr>
              <a:t>Etag</a:t>
            </a:r>
            <a:r>
              <a:rPr lang="fr-FR" dirty="0">
                <a:solidFill>
                  <a:schemeClr val="bg1">
                    <a:lumMod val="85000"/>
                  </a:schemeClr>
                </a:solidFill>
              </a:rPr>
              <a:t>, Expires, </a:t>
            </a:r>
            <a:r>
              <a:rPr lang="fr-FR" dirty="0" err="1">
                <a:solidFill>
                  <a:schemeClr val="bg1">
                    <a:lumMod val="85000"/>
                  </a:schemeClr>
                </a:solidFill>
              </a:rPr>
              <a:t>Vary</a:t>
            </a:r>
            <a:r>
              <a:rPr lang="fr-FR" dirty="0">
                <a:solidFill>
                  <a:schemeClr val="bg1">
                    <a:lumMod val="85000"/>
                  </a:schemeClr>
                </a:solidFill>
              </a:rPr>
              <a:t>, etc.</a:t>
            </a:r>
          </a:p>
        </p:txBody>
      </p:sp>
      <p:sp>
        <p:nvSpPr>
          <p:cNvPr id="23" name="Titre 1">
            <a:extLst>
              <a:ext uri="{FF2B5EF4-FFF2-40B4-BE49-F238E27FC236}">
                <a16:creationId xmlns:a16="http://schemas.microsoft.com/office/drawing/2014/main" id="{D2B97B97-C4BF-4840-844C-41D97693DF81}"/>
              </a:ext>
            </a:extLst>
          </p:cNvPr>
          <p:cNvSpPr txBox="1">
            <a:spLocks/>
          </p:cNvSpPr>
          <p:nvPr/>
        </p:nvSpPr>
        <p:spPr>
          <a:xfrm>
            <a:off x="607141" y="216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REST cache HTTP/1.1</a:t>
            </a:r>
          </a:p>
        </p:txBody>
      </p:sp>
    </p:spTree>
    <p:extLst>
      <p:ext uri="{BB962C8B-B14F-4D97-AF65-F5344CB8AC3E}">
        <p14:creationId xmlns:p14="http://schemas.microsoft.com/office/powerpoint/2010/main" val="1621829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8939427" y="59200"/>
            <a:ext cx="987643" cy="461665"/>
          </a:xfrm>
          <a:prstGeom prst="rect">
            <a:avLst/>
          </a:prstGeom>
          <a:noFill/>
        </p:spPr>
        <p:txBody>
          <a:bodyPr wrap="none" rtlCol="0">
            <a:spAutoFit/>
          </a:bodyPr>
          <a:lstStyle/>
          <a:p>
            <a:r>
              <a:rPr lang="fr-FR" sz="2400"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4949683" y="47755"/>
            <a:ext cx="2869953" cy="461665"/>
          </a:xfrm>
          <a:prstGeom prst="rect">
            <a:avLst/>
          </a:prstGeom>
          <a:noFill/>
        </p:spPr>
        <p:txBody>
          <a:bodyPr wrap="none" rtlCol="0">
            <a:spAutoFit/>
          </a:bodyPr>
          <a:lstStyle/>
          <a:p>
            <a:r>
              <a:rPr lang="fr-FR" sz="2400"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68584" y="54308"/>
            <a:ext cx="1129155" cy="461665"/>
          </a:xfrm>
          <a:prstGeom prst="rect">
            <a:avLst/>
          </a:prstGeom>
          <a:noFill/>
        </p:spPr>
        <p:txBody>
          <a:bodyPr wrap="none" rtlCol="0">
            <a:spAutoFit/>
          </a:bodyPr>
          <a:lstStyle/>
          <a:p>
            <a:r>
              <a:rPr lang="fr-FR" sz="2400" dirty="0"/>
              <a:t>Client 1</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3250763" cy="338554"/>
          </a:xfrm>
          <a:prstGeom prst="rect">
            <a:avLst/>
          </a:prstGeom>
          <a:noFill/>
        </p:spPr>
        <p:txBody>
          <a:bodyPr wrap="square" rtlCol="0">
            <a:spAutoFit/>
          </a:bodyPr>
          <a:lstStyle/>
          <a:p>
            <a:r>
              <a:rPr lang="fr-FR" sz="16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331131" y="463723"/>
            <a:ext cx="2087543" cy="523220"/>
          </a:xfrm>
          <a:prstGeom prst="rect">
            <a:avLst/>
          </a:prstGeom>
          <a:noFill/>
        </p:spPr>
        <p:txBody>
          <a:bodyPr wrap="square" rtlCol="0">
            <a:spAutoFit/>
          </a:bodyPr>
          <a:lstStyle/>
          <a:p>
            <a:r>
              <a:rPr lang="fr-FR" sz="1400" i="1" dirty="0"/>
              <a:t>The cache </a:t>
            </a:r>
            <a:r>
              <a:rPr lang="fr-FR" sz="1400" i="1" dirty="0" err="1"/>
              <a:t>is</a:t>
            </a:r>
            <a:r>
              <a:rPr lang="fr-FR" sz="1400" i="1" dirty="0"/>
              <a:t> </a:t>
            </a:r>
            <a:r>
              <a:rPr lang="fr-FR" sz="1400" i="1" dirty="0" err="1"/>
              <a:t>empty</a:t>
            </a:r>
            <a:r>
              <a:rPr lang="fr-FR" sz="1400" i="1" dirty="0"/>
              <a:t>, </a:t>
            </a:r>
            <a:r>
              <a:rPr lang="fr-FR" sz="1400" i="1" dirty="0" err="1"/>
              <a:t>request</a:t>
            </a:r>
            <a:r>
              <a:rPr lang="fr-FR" sz="1400" i="1" dirty="0"/>
              <a:t> </a:t>
            </a:r>
            <a:r>
              <a:rPr lang="fr-FR" sz="1400" i="1" dirty="0" err="1"/>
              <a:t>forwarded</a:t>
            </a:r>
            <a:endParaRPr lang="fr-FR" sz="140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776655" cy="830997"/>
          </a:xfrm>
          <a:prstGeom prst="rect">
            <a:avLst/>
          </a:prstGeom>
          <a:noFill/>
        </p:spPr>
        <p:txBody>
          <a:bodyPr wrap="square" rtlCol="0">
            <a:spAutoFit/>
          </a:bodyPr>
          <a:lstStyle/>
          <a:p>
            <a:r>
              <a:rPr lang="fr-FR" sz="1600" i="1" dirty="0">
                <a:solidFill>
                  <a:schemeClr val="accent1">
                    <a:lumMod val="75000"/>
                  </a:schemeClr>
                </a:solidFill>
              </a:rPr>
              <a:t>HTTP/1.1 200 OK</a:t>
            </a:r>
            <a:br>
              <a:rPr lang="fr-FR" sz="1600" i="1" dirty="0">
                <a:solidFill>
                  <a:schemeClr val="accent1">
                    <a:lumMod val="75000"/>
                  </a:schemeClr>
                </a:solidFill>
              </a:rPr>
            </a:br>
            <a:r>
              <a:rPr lang="fr-FR" sz="1600" i="1" dirty="0">
                <a:solidFill>
                  <a:schemeClr val="accent1">
                    <a:lumMod val="75000"/>
                  </a:schemeClr>
                </a:solidFill>
              </a:rPr>
              <a:t>Cache-Control: max-</a:t>
            </a:r>
            <a:r>
              <a:rPr lang="fr-FR" sz="1600" i="1" dirty="0" err="1">
                <a:solidFill>
                  <a:schemeClr val="accent1">
                    <a:lumMod val="75000"/>
                  </a:schemeClr>
                </a:solidFill>
              </a:rPr>
              <a:t>age</a:t>
            </a:r>
            <a:r>
              <a:rPr lang="fr-FR" sz="1600" i="1" dirty="0">
                <a:solidFill>
                  <a:schemeClr val="accent1">
                    <a:lumMod val="75000"/>
                  </a:schemeClr>
                </a:solidFill>
              </a:rPr>
              <a:t>=100</a:t>
            </a:r>
          </a:p>
          <a:p>
            <a:r>
              <a:rPr lang="fr-FR" sz="1600" i="1" dirty="0" err="1">
                <a:solidFill>
                  <a:schemeClr val="accent1">
                    <a:lumMod val="75000"/>
                  </a:schemeClr>
                </a:solidFill>
              </a:rPr>
              <a:t>ETag</a:t>
            </a:r>
            <a:r>
              <a:rPr lang="fr-FR" sz="16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984680" cy="830997"/>
          </a:xfrm>
          <a:prstGeom prst="rect">
            <a:avLst/>
          </a:prstGeom>
          <a:noFill/>
        </p:spPr>
        <p:txBody>
          <a:bodyPr wrap="square" rtlCol="0">
            <a:spAutoFit/>
          </a:bodyPr>
          <a:lstStyle/>
          <a:p>
            <a:r>
              <a:rPr lang="fr-FR" sz="1600" i="1" dirty="0">
                <a:solidFill>
                  <a:schemeClr val="accent1">
                    <a:lumMod val="75000"/>
                  </a:schemeClr>
                </a:solidFill>
              </a:rPr>
              <a:t>HTTP/1.1 200 OK</a:t>
            </a:r>
            <a:br>
              <a:rPr lang="fr-FR" sz="1600" i="1" dirty="0">
                <a:solidFill>
                  <a:schemeClr val="accent1">
                    <a:lumMod val="75000"/>
                  </a:schemeClr>
                </a:solidFill>
              </a:rPr>
            </a:br>
            <a:r>
              <a:rPr lang="fr-FR" sz="1600" i="1" dirty="0">
                <a:solidFill>
                  <a:schemeClr val="accent1">
                    <a:lumMod val="75000"/>
                  </a:schemeClr>
                </a:solidFill>
              </a:rPr>
              <a:t>Cache-Control: max-</a:t>
            </a:r>
            <a:r>
              <a:rPr lang="fr-FR" sz="1600" i="1" dirty="0" err="1">
                <a:solidFill>
                  <a:schemeClr val="accent1">
                    <a:lumMod val="75000"/>
                  </a:schemeClr>
                </a:solidFill>
              </a:rPr>
              <a:t>age</a:t>
            </a:r>
            <a:r>
              <a:rPr lang="fr-FR" sz="1600" i="1" dirty="0">
                <a:solidFill>
                  <a:schemeClr val="accent1">
                    <a:lumMod val="75000"/>
                  </a:schemeClr>
                </a:solidFill>
              </a:rPr>
              <a:t>=100</a:t>
            </a:r>
            <a:br>
              <a:rPr lang="fr-FR" sz="1600" i="1" dirty="0">
                <a:solidFill>
                  <a:schemeClr val="accent1">
                    <a:lumMod val="75000"/>
                  </a:schemeClr>
                </a:solidFill>
              </a:rPr>
            </a:br>
            <a:r>
              <a:rPr lang="fr-FR" sz="16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B5DA64BC-29D9-41D6-B23C-4FBA27471BB9}"/>
              </a:ext>
            </a:extLst>
          </p:cNvPr>
          <p:cNvSpPr txBox="1"/>
          <p:nvPr/>
        </p:nvSpPr>
        <p:spPr>
          <a:xfrm>
            <a:off x="-4907" y="797122"/>
            <a:ext cx="2545792" cy="830997"/>
          </a:xfrm>
          <a:prstGeom prst="rect">
            <a:avLst/>
          </a:prstGeom>
          <a:noFill/>
        </p:spPr>
        <p:txBody>
          <a:bodyPr wrap="square" rtlCol="0">
            <a:spAutoFit/>
          </a:bodyPr>
          <a:lstStyle/>
          <a:p>
            <a:r>
              <a:rPr lang="fr-FR" sz="2400" i="1" dirty="0">
                <a:solidFill>
                  <a:schemeClr val="accent2">
                    <a:lumMod val="75000"/>
                  </a:schemeClr>
                </a:solidFill>
              </a:rPr>
              <a:t>The document </a:t>
            </a:r>
            <a:r>
              <a:rPr lang="fr-FR" sz="2400" i="1" dirty="0" err="1">
                <a:solidFill>
                  <a:schemeClr val="accent2">
                    <a:lumMod val="75000"/>
                  </a:schemeClr>
                </a:solidFill>
              </a:rPr>
              <a:t>is</a:t>
            </a:r>
            <a:r>
              <a:rPr lang="fr-FR" sz="2400" i="1" dirty="0">
                <a:solidFill>
                  <a:schemeClr val="accent2">
                    <a:lumMod val="75000"/>
                  </a:schemeClr>
                </a:solidFill>
              </a:rPr>
              <a:t> </a:t>
            </a:r>
            <a:r>
              <a:rPr lang="fr-FR" sz="2400" i="1" dirty="0" err="1">
                <a:solidFill>
                  <a:schemeClr val="accent2">
                    <a:lumMod val="75000"/>
                  </a:schemeClr>
                </a:solidFill>
              </a:rPr>
              <a:t>requested</a:t>
            </a:r>
            <a:endParaRPr lang="fr-FR" sz="24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17688" y="147607"/>
            <a:ext cx="584775" cy="438583"/>
          </a:xfrm>
          <a:prstGeom prst="rect">
            <a:avLst/>
          </a:prstGeom>
        </p:spPr>
      </p:pic>
    </p:spTree>
    <p:extLst>
      <p:ext uri="{BB962C8B-B14F-4D97-AF65-F5344CB8AC3E}">
        <p14:creationId xmlns:p14="http://schemas.microsoft.com/office/powerpoint/2010/main" val="3077848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8939427" y="59200"/>
            <a:ext cx="987643" cy="461665"/>
          </a:xfrm>
          <a:prstGeom prst="rect">
            <a:avLst/>
          </a:prstGeom>
          <a:noFill/>
        </p:spPr>
        <p:txBody>
          <a:bodyPr wrap="none" rtlCol="0">
            <a:spAutoFit/>
          </a:bodyPr>
          <a:lstStyle/>
          <a:p>
            <a:r>
              <a:rPr lang="fr-FR" sz="2400"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4949683" y="47755"/>
            <a:ext cx="2869953" cy="461665"/>
          </a:xfrm>
          <a:prstGeom prst="rect">
            <a:avLst/>
          </a:prstGeom>
          <a:noFill/>
        </p:spPr>
        <p:txBody>
          <a:bodyPr wrap="none" rtlCol="0">
            <a:spAutoFit/>
          </a:bodyPr>
          <a:lstStyle/>
          <a:p>
            <a:r>
              <a:rPr lang="fr-FR" sz="2400"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68584" y="54308"/>
            <a:ext cx="1129155" cy="461665"/>
          </a:xfrm>
          <a:prstGeom prst="rect">
            <a:avLst/>
          </a:prstGeom>
          <a:noFill/>
        </p:spPr>
        <p:txBody>
          <a:bodyPr wrap="none" rtlCol="0">
            <a:spAutoFit/>
          </a:bodyPr>
          <a:lstStyle/>
          <a:p>
            <a:r>
              <a:rPr lang="fr-FR" sz="2400"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25088" y="2205291"/>
            <a:ext cx="1129155" cy="461665"/>
          </a:xfrm>
          <a:prstGeom prst="rect">
            <a:avLst/>
          </a:prstGeom>
          <a:noFill/>
        </p:spPr>
        <p:txBody>
          <a:bodyPr wrap="none" rtlCol="0">
            <a:spAutoFit/>
          </a:bodyPr>
          <a:lstStyle/>
          <a:p>
            <a:r>
              <a:rPr lang="fr-FR" sz="2400" dirty="0"/>
              <a:t>Client 2</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3250763" cy="338554"/>
          </a:xfrm>
          <a:prstGeom prst="rect">
            <a:avLst/>
          </a:prstGeom>
          <a:noFill/>
        </p:spPr>
        <p:txBody>
          <a:bodyPr wrap="square" rtlCol="0">
            <a:spAutoFit/>
          </a:bodyPr>
          <a:lstStyle/>
          <a:p>
            <a:r>
              <a:rPr lang="fr-FR" sz="16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331131" y="463723"/>
            <a:ext cx="2087543" cy="523220"/>
          </a:xfrm>
          <a:prstGeom prst="rect">
            <a:avLst/>
          </a:prstGeom>
          <a:noFill/>
        </p:spPr>
        <p:txBody>
          <a:bodyPr wrap="square" rtlCol="0">
            <a:spAutoFit/>
          </a:bodyPr>
          <a:lstStyle/>
          <a:p>
            <a:r>
              <a:rPr lang="fr-FR" sz="1400" i="1" dirty="0"/>
              <a:t>The cache </a:t>
            </a:r>
            <a:r>
              <a:rPr lang="fr-FR" sz="1400" i="1" dirty="0" err="1"/>
              <a:t>is</a:t>
            </a:r>
            <a:r>
              <a:rPr lang="fr-FR" sz="1400" i="1" dirty="0"/>
              <a:t> </a:t>
            </a:r>
            <a:r>
              <a:rPr lang="fr-FR" sz="1400" i="1" dirty="0" err="1"/>
              <a:t>empty</a:t>
            </a:r>
            <a:r>
              <a:rPr lang="fr-FR" sz="1400" i="1" dirty="0"/>
              <a:t>, </a:t>
            </a:r>
            <a:r>
              <a:rPr lang="fr-FR" sz="1400" i="1" dirty="0" err="1"/>
              <a:t>request</a:t>
            </a:r>
            <a:r>
              <a:rPr lang="fr-FR" sz="1400" i="1" dirty="0"/>
              <a:t> </a:t>
            </a:r>
            <a:r>
              <a:rPr lang="fr-FR" sz="1400" i="1" dirty="0" err="1"/>
              <a:t>forwarded</a:t>
            </a:r>
            <a:endParaRPr lang="fr-FR" sz="140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776655" cy="830997"/>
          </a:xfrm>
          <a:prstGeom prst="rect">
            <a:avLst/>
          </a:prstGeom>
          <a:noFill/>
        </p:spPr>
        <p:txBody>
          <a:bodyPr wrap="square" rtlCol="0">
            <a:spAutoFit/>
          </a:bodyPr>
          <a:lstStyle/>
          <a:p>
            <a:r>
              <a:rPr lang="fr-FR" sz="1600" i="1" dirty="0">
                <a:solidFill>
                  <a:schemeClr val="accent1">
                    <a:lumMod val="75000"/>
                  </a:schemeClr>
                </a:solidFill>
              </a:rPr>
              <a:t>HTTP/1.1 200 OK</a:t>
            </a:r>
            <a:br>
              <a:rPr lang="fr-FR" sz="1600" i="1" dirty="0">
                <a:solidFill>
                  <a:schemeClr val="accent1">
                    <a:lumMod val="75000"/>
                  </a:schemeClr>
                </a:solidFill>
              </a:rPr>
            </a:br>
            <a:r>
              <a:rPr lang="fr-FR" sz="1600" i="1" dirty="0">
                <a:solidFill>
                  <a:schemeClr val="accent1">
                    <a:lumMod val="75000"/>
                  </a:schemeClr>
                </a:solidFill>
              </a:rPr>
              <a:t>Cache-Control: max-</a:t>
            </a:r>
            <a:r>
              <a:rPr lang="fr-FR" sz="1600" i="1" dirty="0" err="1">
                <a:solidFill>
                  <a:schemeClr val="accent1">
                    <a:lumMod val="75000"/>
                  </a:schemeClr>
                </a:solidFill>
              </a:rPr>
              <a:t>age</a:t>
            </a:r>
            <a:r>
              <a:rPr lang="fr-FR" sz="1600" i="1" dirty="0">
                <a:solidFill>
                  <a:schemeClr val="accent1">
                    <a:lumMod val="75000"/>
                  </a:schemeClr>
                </a:solidFill>
              </a:rPr>
              <a:t>=100</a:t>
            </a:r>
          </a:p>
          <a:p>
            <a:r>
              <a:rPr lang="fr-FR" sz="1600" i="1" dirty="0" err="1">
                <a:solidFill>
                  <a:schemeClr val="accent1">
                    <a:lumMod val="75000"/>
                  </a:schemeClr>
                </a:solidFill>
              </a:rPr>
              <a:t>ETag</a:t>
            </a:r>
            <a:r>
              <a:rPr lang="fr-FR" sz="16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984680" cy="830997"/>
          </a:xfrm>
          <a:prstGeom prst="rect">
            <a:avLst/>
          </a:prstGeom>
          <a:noFill/>
        </p:spPr>
        <p:txBody>
          <a:bodyPr wrap="square" rtlCol="0">
            <a:spAutoFit/>
          </a:bodyPr>
          <a:lstStyle/>
          <a:p>
            <a:r>
              <a:rPr lang="fr-FR" sz="1600" i="1" dirty="0">
                <a:solidFill>
                  <a:schemeClr val="accent1">
                    <a:lumMod val="75000"/>
                  </a:schemeClr>
                </a:solidFill>
              </a:rPr>
              <a:t>HTTP/1.1 200 OK</a:t>
            </a:r>
            <a:br>
              <a:rPr lang="fr-FR" sz="1600" i="1" dirty="0">
                <a:solidFill>
                  <a:schemeClr val="accent1">
                    <a:lumMod val="75000"/>
                  </a:schemeClr>
                </a:solidFill>
              </a:rPr>
            </a:br>
            <a:r>
              <a:rPr lang="fr-FR" sz="1600" i="1" dirty="0">
                <a:solidFill>
                  <a:schemeClr val="accent1">
                    <a:lumMod val="75000"/>
                  </a:schemeClr>
                </a:solidFill>
              </a:rPr>
              <a:t>Cache-Control: max-</a:t>
            </a:r>
            <a:r>
              <a:rPr lang="fr-FR" sz="1600" i="1" dirty="0" err="1">
                <a:solidFill>
                  <a:schemeClr val="accent1">
                    <a:lumMod val="75000"/>
                  </a:schemeClr>
                </a:solidFill>
              </a:rPr>
              <a:t>age</a:t>
            </a:r>
            <a:r>
              <a:rPr lang="fr-FR" sz="1600" i="1" dirty="0">
                <a:solidFill>
                  <a:schemeClr val="accent1">
                    <a:lumMod val="75000"/>
                  </a:schemeClr>
                </a:solidFill>
              </a:rPr>
              <a:t>=100</a:t>
            </a:r>
            <a:br>
              <a:rPr lang="fr-FR" sz="1600" i="1" dirty="0">
                <a:solidFill>
                  <a:schemeClr val="accent1">
                    <a:lumMod val="75000"/>
                  </a:schemeClr>
                </a:solidFill>
              </a:rPr>
            </a:br>
            <a:r>
              <a:rPr lang="fr-FR" sz="16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46269" y="3372589"/>
            <a:ext cx="1633824" cy="738664"/>
          </a:xfrm>
          <a:prstGeom prst="rect">
            <a:avLst/>
          </a:prstGeom>
          <a:noFill/>
        </p:spPr>
        <p:txBody>
          <a:bodyPr wrap="square" rtlCol="0">
            <a:spAutoFit/>
          </a:bodyPr>
          <a:lstStyle/>
          <a:p>
            <a:r>
              <a:rPr lang="fr-FR" sz="1400" i="1" dirty="0"/>
              <a:t>Cache </a:t>
            </a:r>
            <a:r>
              <a:rPr lang="fr-FR" sz="1400" i="1" dirty="0" err="1"/>
              <a:t>is</a:t>
            </a:r>
            <a:r>
              <a:rPr lang="fr-FR" sz="1400" i="1" dirty="0"/>
              <a:t> </a:t>
            </a:r>
            <a:r>
              <a:rPr lang="fr-FR" sz="1400" i="1" dirty="0" err="1"/>
              <a:t>fresh</a:t>
            </a:r>
            <a:br>
              <a:rPr lang="fr-FR" sz="1400" i="1" dirty="0"/>
            </a:br>
            <a:r>
              <a:rPr lang="fr-FR" sz="1400" i="1" dirty="0" err="1"/>
              <a:t>Stored</a:t>
            </a:r>
            <a:r>
              <a:rPr lang="fr-FR" sz="1400" i="1" dirty="0"/>
              <a:t> document </a:t>
            </a:r>
            <a:r>
              <a:rPr lang="fr-FR" sz="1400" i="1" dirty="0" err="1"/>
              <a:t>returned</a:t>
            </a:r>
            <a:endParaRPr lang="fr-FR" sz="140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63061" y="2482170"/>
            <a:ext cx="1554729" cy="738664"/>
          </a:xfrm>
          <a:prstGeom prst="rect">
            <a:avLst/>
          </a:prstGeom>
          <a:noFill/>
        </p:spPr>
        <p:txBody>
          <a:bodyPr wrap="square" rtlCol="0">
            <a:spAutoFit/>
          </a:bodyPr>
          <a:lstStyle/>
          <a:p>
            <a:r>
              <a:rPr lang="fr-FR" sz="1400" i="1" dirty="0"/>
              <a:t>http://monapi/doc</a:t>
            </a:r>
            <a:br>
              <a:rPr lang="fr-FR" sz="1400" i="1" dirty="0"/>
            </a:br>
            <a:r>
              <a:rPr lang="fr-FR" sz="1400" i="1" dirty="0"/>
              <a:t>max-</a:t>
            </a:r>
            <a:r>
              <a:rPr lang="fr-FR" sz="1400" i="1" dirty="0" err="1"/>
              <a:t>age</a:t>
            </a:r>
            <a:r>
              <a:rPr lang="fr-FR" sz="1400" i="1" dirty="0"/>
              <a:t>=100</a:t>
            </a:r>
            <a:br>
              <a:rPr lang="fr-FR" sz="1400" i="1" dirty="0"/>
            </a:br>
            <a:r>
              <a:rPr lang="fr-FR" sz="1400" i="1" dirty="0" err="1"/>
              <a:t>age</a:t>
            </a:r>
            <a:r>
              <a:rPr lang="fr-FR" sz="140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3280643" cy="338554"/>
          </a:xfrm>
          <a:prstGeom prst="rect">
            <a:avLst/>
          </a:prstGeom>
          <a:noFill/>
        </p:spPr>
        <p:txBody>
          <a:bodyPr wrap="square" rtlCol="0">
            <a:spAutoFit/>
          </a:bodyPr>
          <a:lstStyle/>
          <a:p>
            <a:r>
              <a:rPr lang="fr-FR" sz="16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3144877" cy="830997"/>
          </a:xfrm>
          <a:prstGeom prst="rect">
            <a:avLst/>
          </a:prstGeom>
          <a:noFill/>
        </p:spPr>
        <p:txBody>
          <a:bodyPr wrap="square" rtlCol="0">
            <a:spAutoFit/>
          </a:bodyPr>
          <a:lstStyle/>
          <a:p>
            <a:r>
              <a:rPr lang="fr-FR" sz="1600" i="1" dirty="0">
                <a:solidFill>
                  <a:schemeClr val="accent1">
                    <a:lumMod val="75000"/>
                  </a:schemeClr>
                </a:solidFill>
              </a:rPr>
              <a:t>HTTP/1.1 200 OK</a:t>
            </a:r>
            <a:br>
              <a:rPr lang="fr-FR" sz="1600" i="1" dirty="0">
                <a:solidFill>
                  <a:schemeClr val="accent1">
                    <a:lumMod val="75000"/>
                  </a:schemeClr>
                </a:solidFill>
              </a:rPr>
            </a:br>
            <a:r>
              <a:rPr lang="fr-FR" sz="1600" i="1" dirty="0">
                <a:solidFill>
                  <a:schemeClr val="accent1">
                    <a:lumMod val="75000"/>
                  </a:schemeClr>
                </a:solidFill>
              </a:rPr>
              <a:t>Cache-Control: max-</a:t>
            </a:r>
            <a:r>
              <a:rPr lang="fr-FR" sz="1600" i="1" dirty="0" err="1">
                <a:solidFill>
                  <a:schemeClr val="accent1">
                    <a:lumMod val="75000"/>
                  </a:schemeClr>
                </a:solidFill>
              </a:rPr>
              <a:t>age</a:t>
            </a:r>
            <a:r>
              <a:rPr lang="fr-FR" sz="1600" i="1" dirty="0">
                <a:solidFill>
                  <a:schemeClr val="accent1">
                    <a:lumMod val="75000"/>
                  </a:schemeClr>
                </a:solidFill>
              </a:rPr>
              <a:t>=100</a:t>
            </a:r>
            <a:br>
              <a:rPr lang="fr-FR" sz="1600" i="1" dirty="0">
                <a:solidFill>
                  <a:schemeClr val="accent1">
                    <a:lumMod val="75000"/>
                  </a:schemeClr>
                </a:solidFill>
              </a:rPr>
            </a:br>
            <a:r>
              <a:rPr lang="fr-FR" sz="1600" i="1" dirty="0">
                <a:solidFill>
                  <a:schemeClr val="accent1">
                    <a:lumMod val="75000"/>
                  </a:schemeClr>
                </a:solidFill>
              </a:rPr>
              <a:t>Age: 10</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10970" y="2664916"/>
            <a:ext cx="2349150" cy="1200329"/>
          </a:xfrm>
          <a:prstGeom prst="rect">
            <a:avLst/>
          </a:prstGeom>
          <a:noFill/>
        </p:spPr>
        <p:txBody>
          <a:bodyPr wrap="square" rtlCol="0">
            <a:spAutoFit/>
          </a:bodyPr>
          <a:lstStyle/>
          <a:p>
            <a:r>
              <a:rPr lang="fr-FR" sz="2400" dirty="0">
                <a:solidFill>
                  <a:srgbClr val="00B050"/>
                </a:solidFill>
              </a:rPr>
              <a:t>10 seconds </a:t>
            </a:r>
            <a:r>
              <a:rPr lang="fr-FR" sz="2400" dirty="0" err="1">
                <a:solidFill>
                  <a:srgbClr val="00B050"/>
                </a:solidFill>
              </a:rPr>
              <a:t>later</a:t>
            </a:r>
            <a:endParaRPr lang="fr-FR" sz="2400" dirty="0">
              <a:solidFill>
                <a:srgbClr val="00B050"/>
              </a:solidFill>
            </a:endParaRPr>
          </a:p>
          <a:p>
            <a:r>
              <a:rPr lang="fr-FR" sz="2400" i="1" dirty="0">
                <a:solidFill>
                  <a:schemeClr val="accent2">
                    <a:lumMod val="75000"/>
                  </a:schemeClr>
                </a:solidFill>
              </a:rPr>
              <a:t>The document </a:t>
            </a:r>
            <a:r>
              <a:rPr lang="fr-FR" sz="2400" i="1" dirty="0" err="1">
                <a:solidFill>
                  <a:schemeClr val="accent2">
                    <a:lumMod val="75000"/>
                  </a:schemeClr>
                </a:solidFill>
              </a:rPr>
              <a:t>is</a:t>
            </a:r>
            <a:r>
              <a:rPr lang="fr-FR" sz="2400" i="1" dirty="0">
                <a:solidFill>
                  <a:schemeClr val="accent2">
                    <a:lumMod val="75000"/>
                  </a:schemeClr>
                </a:solidFill>
              </a:rPr>
              <a:t> </a:t>
            </a:r>
            <a:r>
              <a:rPr lang="fr-FR" sz="2400" i="1" dirty="0" err="1">
                <a:solidFill>
                  <a:schemeClr val="accent2">
                    <a:lumMod val="75000"/>
                  </a:schemeClr>
                </a:solidFill>
              </a:rPr>
              <a:t>requested</a:t>
            </a:r>
            <a:endParaRPr lang="fr-FR" sz="24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4907" y="797122"/>
            <a:ext cx="2545792" cy="830997"/>
          </a:xfrm>
          <a:prstGeom prst="rect">
            <a:avLst/>
          </a:prstGeom>
          <a:noFill/>
        </p:spPr>
        <p:txBody>
          <a:bodyPr wrap="square" rtlCol="0">
            <a:spAutoFit/>
          </a:bodyPr>
          <a:lstStyle/>
          <a:p>
            <a:r>
              <a:rPr lang="fr-FR" sz="2400" i="1" dirty="0">
                <a:solidFill>
                  <a:schemeClr val="accent2">
                    <a:lumMod val="75000"/>
                  </a:schemeClr>
                </a:solidFill>
              </a:rPr>
              <a:t>The document </a:t>
            </a:r>
            <a:r>
              <a:rPr lang="fr-FR" sz="2400" i="1" dirty="0" err="1">
                <a:solidFill>
                  <a:schemeClr val="accent2">
                    <a:lumMod val="75000"/>
                  </a:schemeClr>
                </a:solidFill>
              </a:rPr>
              <a:t>is</a:t>
            </a:r>
            <a:r>
              <a:rPr lang="fr-FR" sz="2400" i="1" dirty="0">
                <a:solidFill>
                  <a:schemeClr val="accent2">
                    <a:lumMod val="75000"/>
                  </a:schemeClr>
                </a:solidFill>
              </a:rPr>
              <a:t> </a:t>
            </a:r>
            <a:r>
              <a:rPr lang="fr-FR" sz="2400" i="1" dirty="0" err="1">
                <a:solidFill>
                  <a:schemeClr val="accent2">
                    <a:lumMod val="75000"/>
                  </a:schemeClr>
                </a:solidFill>
              </a:rPr>
              <a:t>requested</a:t>
            </a:r>
            <a:endParaRPr lang="fr-FR" sz="24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17688" y="147607"/>
            <a:ext cx="584775" cy="438583"/>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71428" y="2174411"/>
            <a:ext cx="438583" cy="584777"/>
          </a:xfrm>
          <a:prstGeom prst="rect">
            <a:avLst/>
          </a:prstGeom>
        </p:spPr>
      </p:pic>
    </p:spTree>
    <p:extLst>
      <p:ext uri="{BB962C8B-B14F-4D97-AF65-F5344CB8AC3E}">
        <p14:creationId xmlns:p14="http://schemas.microsoft.com/office/powerpoint/2010/main" val="3893317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8939427" y="59200"/>
            <a:ext cx="987643" cy="461665"/>
          </a:xfrm>
          <a:prstGeom prst="rect">
            <a:avLst/>
          </a:prstGeom>
          <a:noFill/>
        </p:spPr>
        <p:txBody>
          <a:bodyPr wrap="none" rtlCol="0">
            <a:spAutoFit/>
          </a:bodyPr>
          <a:lstStyle/>
          <a:p>
            <a:r>
              <a:rPr lang="fr-FR" sz="2400"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4949683" y="47755"/>
            <a:ext cx="2869953" cy="461665"/>
          </a:xfrm>
          <a:prstGeom prst="rect">
            <a:avLst/>
          </a:prstGeom>
          <a:noFill/>
        </p:spPr>
        <p:txBody>
          <a:bodyPr wrap="none" rtlCol="0">
            <a:spAutoFit/>
          </a:bodyPr>
          <a:lstStyle/>
          <a:p>
            <a:r>
              <a:rPr lang="fr-FR" sz="2400"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68584" y="54308"/>
            <a:ext cx="1129155" cy="461665"/>
          </a:xfrm>
          <a:prstGeom prst="rect">
            <a:avLst/>
          </a:prstGeom>
          <a:noFill/>
        </p:spPr>
        <p:txBody>
          <a:bodyPr wrap="none" rtlCol="0">
            <a:spAutoFit/>
          </a:bodyPr>
          <a:lstStyle/>
          <a:p>
            <a:r>
              <a:rPr lang="fr-FR" sz="2400"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25088" y="2205291"/>
            <a:ext cx="1129155" cy="461665"/>
          </a:xfrm>
          <a:prstGeom prst="rect">
            <a:avLst/>
          </a:prstGeom>
          <a:noFill/>
        </p:spPr>
        <p:txBody>
          <a:bodyPr wrap="none" rtlCol="0">
            <a:spAutoFit/>
          </a:bodyPr>
          <a:lstStyle/>
          <a:p>
            <a:r>
              <a:rPr lang="fr-FR" sz="2400"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1129155" cy="461665"/>
          </a:xfrm>
          <a:prstGeom prst="rect">
            <a:avLst/>
          </a:prstGeom>
          <a:noFill/>
        </p:spPr>
        <p:txBody>
          <a:bodyPr wrap="none" rtlCol="0">
            <a:spAutoFit/>
          </a:bodyPr>
          <a:lstStyle/>
          <a:p>
            <a:r>
              <a:rPr lang="fr-FR" sz="2400"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3250763" cy="338554"/>
          </a:xfrm>
          <a:prstGeom prst="rect">
            <a:avLst/>
          </a:prstGeom>
          <a:noFill/>
        </p:spPr>
        <p:txBody>
          <a:bodyPr wrap="square" rtlCol="0">
            <a:spAutoFit/>
          </a:bodyPr>
          <a:lstStyle/>
          <a:p>
            <a:r>
              <a:rPr lang="fr-FR" sz="16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331131" y="463723"/>
            <a:ext cx="2087543" cy="523220"/>
          </a:xfrm>
          <a:prstGeom prst="rect">
            <a:avLst/>
          </a:prstGeom>
          <a:noFill/>
        </p:spPr>
        <p:txBody>
          <a:bodyPr wrap="square" rtlCol="0">
            <a:spAutoFit/>
          </a:bodyPr>
          <a:lstStyle/>
          <a:p>
            <a:r>
              <a:rPr lang="fr-FR" sz="1400" i="1" dirty="0"/>
              <a:t>The cache </a:t>
            </a:r>
            <a:r>
              <a:rPr lang="fr-FR" sz="1400" i="1" dirty="0" err="1"/>
              <a:t>is</a:t>
            </a:r>
            <a:r>
              <a:rPr lang="fr-FR" sz="1400" i="1" dirty="0"/>
              <a:t> </a:t>
            </a:r>
            <a:r>
              <a:rPr lang="fr-FR" sz="1400" i="1" dirty="0" err="1"/>
              <a:t>empty</a:t>
            </a:r>
            <a:r>
              <a:rPr lang="fr-FR" sz="1400" i="1" dirty="0"/>
              <a:t>, </a:t>
            </a:r>
            <a:r>
              <a:rPr lang="fr-FR" sz="1400" i="1" dirty="0" err="1"/>
              <a:t>request</a:t>
            </a:r>
            <a:r>
              <a:rPr lang="fr-FR" sz="1400" i="1" dirty="0"/>
              <a:t> </a:t>
            </a:r>
            <a:r>
              <a:rPr lang="fr-FR" sz="1400" i="1" dirty="0" err="1"/>
              <a:t>forwarded</a:t>
            </a:r>
            <a:endParaRPr lang="fr-FR" sz="140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776655" cy="830997"/>
          </a:xfrm>
          <a:prstGeom prst="rect">
            <a:avLst/>
          </a:prstGeom>
          <a:noFill/>
        </p:spPr>
        <p:txBody>
          <a:bodyPr wrap="square" rtlCol="0">
            <a:spAutoFit/>
          </a:bodyPr>
          <a:lstStyle/>
          <a:p>
            <a:r>
              <a:rPr lang="fr-FR" sz="1600" i="1" dirty="0">
                <a:solidFill>
                  <a:schemeClr val="accent1">
                    <a:lumMod val="75000"/>
                  </a:schemeClr>
                </a:solidFill>
              </a:rPr>
              <a:t>HTTP/1.1 200 OK</a:t>
            </a:r>
            <a:br>
              <a:rPr lang="fr-FR" sz="1600" i="1" dirty="0">
                <a:solidFill>
                  <a:schemeClr val="accent1">
                    <a:lumMod val="75000"/>
                  </a:schemeClr>
                </a:solidFill>
              </a:rPr>
            </a:br>
            <a:r>
              <a:rPr lang="fr-FR" sz="1600" i="1" dirty="0">
                <a:solidFill>
                  <a:schemeClr val="accent1">
                    <a:lumMod val="75000"/>
                  </a:schemeClr>
                </a:solidFill>
              </a:rPr>
              <a:t>Cache-Control: max-</a:t>
            </a:r>
            <a:r>
              <a:rPr lang="fr-FR" sz="1600" i="1" dirty="0" err="1">
                <a:solidFill>
                  <a:schemeClr val="accent1">
                    <a:lumMod val="75000"/>
                  </a:schemeClr>
                </a:solidFill>
              </a:rPr>
              <a:t>age</a:t>
            </a:r>
            <a:r>
              <a:rPr lang="fr-FR" sz="1600" i="1" dirty="0">
                <a:solidFill>
                  <a:schemeClr val="accent1">
                    <a:lumMod val="75000"/>
                  </a:schemeClr>
                </a:solidFill>
              </a:rPr>
              <a:t>=100</a:t>
            </a:r>
          </a:p>
          <a:p>
            <a:r>
              <a:rPr lang="fr-FR" sz="1600" i="1" dirty="0" err="1">
                <a:solidFill>
                  <a:schemeClr val="accent1">
                    <a:lumMod val="75000"/>
                  </a:schemeClr>
                </a:solidFill>
              </a:rPr>
              <a:t>ETag</a:t>
            </a:r>
            <a:r>
              <a:rPr lang="fr-FR" sz="16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984680" cy="830997"/>
          </a:xfrm>
          <a:prstGeom prst="rect">
            <a:avLst/>
          </a:prstGeom>
          <a:noFill/>
        </p:spPr>
        <p:txBody>
          <a:bodyPr wrap="square" rtlCol="0">
            <a:spAutoFit/>
          </a:bodyPr>
          <a:lstStyle/>
          <a:p>
            <a:r>
              <a:rPr lang="fr-FR" sz="1600" i="1" dirty="0">
                <a:solidFill>
                  <a:schemeClr val="accent1">
                    <a:lumMod val="75000"/>
                  </a:schemeClr>
                </a:solidFill>
              </a:rPr>
              <a:t>HTTP/1.1 200 OK</a:t>
            </a:r>
            <a:br>
              <a:rPr lang="fr-FR" sz="1600" i="1" dirty="0">
                <a:solidFill>
                  <a:schemeClr val="accent1">
                    <a:lumMod val="75000"/>
                  </a:schemeClr>
                </a:solidFill>
              </a:rPr>
            </a:br>
            <a:r>
              <a:rPr lang="fr-FR" sz="1600" i="1" dirty="0">
                <a:solidFill>
                  <a:schemeClr val="accent1">
                    <a:lumMod val="75000"/>
                  </a:schemeClr>
                </a:solidFill>
              </a:rPr>
              <a:t>Cache-Control: max-</a:t>
            </a:r>
            <a:r>
              <a:rPr lang="fr-FR" sz="1600" i="1" dirty="0" err="1">
                <a:solidFill>
                  <a:schemeClr val="accent1">
                    <a:lumMod val="75000"/>
                  </a:schemeClr>
                </a:solidFill>
              </a:rPr>
              <a:t>age</a:t>
            </a:r>
            <a:r>
              <a:rPr lang="fr-FR" sz="1600" i="1" dirty="0">
                <a:solidFill>
                  <a:schemeClr val="accent1">
                    <a:lumMod val="75000"/>
                  </a:schemeClr>
                </a:solidFill>
              </a:rPr>
              <a:t>=100</a:t>
            </a:r>
            <a:br>
              <a:rPr lang="fr-FR" sz="1600" i="1" dirty="0">
                <a:solidFill>
                  <a:schemeClr val="accent1">
                    <a:lumMod val="75000"/>
                  </a:schemeClr>
                </a:solidFill>
              </a:rPr>
            </a:br>
            <a:r>
              <a:rPr lang="fr-FR" sz="16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46269" y="3372589"/>
            <a:ext cx="1633824" cy="738664"/>
          </a:xfrm>
          <a:prstGeom prst="rect">
            <a:avLst/>
          </a:prstGeom>
          <a:noFill/>
        </p:spPr>
        <p:txBody>
          <a:bodyPr wrap="square" rtlCol="0">
            <a:spAutoFit/>
          </a:bodyPr>
          <a:lstStyle/>
          <a:p>
            <a:r>
              <a:rPr lang="fr-FR" sz="1400" i="1" dirty="0"/>
              <a:t>Cache </a:t>
            </a:r>
            <a:r>
              <a:rPr lang="fr-FR" sz="1400" i="1" dirty="0" err="1"/>
              <a:t>is</a:t>
            </a:r>
            <a:r>
              <a:rPr lang="fr-FR" sz="1400" i="1" dirty="0"/>
              <a:t> </a:t>
            </a:r>
            <a:r>
              <a:rPr lang="fr-FR" sz="1400" i="1" dirty="0" err="1"/>
              <a:t>fresh</a:t>
            </a:r>
            <a:br>
              <a:rPr lang="fr-FR" sz="1400" i="1" dirty="0"/>
            </a:br>
            <a:r>
              <a:rPr lang="fr-FR" sz="1400" i="1" dirty="0" err="1"/>
              <a:t>Stored</a:t>
            </a:r>
            <a:r>
              <a:rPr lang="fr-FR" sz="1400" i="1" dirty="0"/>
              <a:t> document </a:t>
            </a:r>
            <a:r>
              <a:rPr lang="fr-FR" sz="1400" i="1" dirty="0" err="1"/>
              <a:t>returned</a:t>
            </a:r>
            <a:endParaRPr lang="fr-FR" sz="140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63061" y="2482170"/>
            <a:ext cx="1554729" cy="738664"/>
          </a:xfrm>
          <a:prstGeom prst="rect">
            <a:avLst/>
          </a:prstGeom>
          <a:noFill/>
        </p:spPr>
        <p:txBody>
          <a:bodyPr wrap="square" rtlCol="0">
            <a:spAutoFit/>
          </a:bodyPr>
          <a:lstStyle/>
          <a:p>
            <a:r>
              <a:rPr lang="fr-FR" sz="1400" i="1" dirty="0"/>
              <a:t>http://monapi/doc</a:t>
            </a:r>
            <a:br>
              <a:rPr lang="fr-FR" sz="1400" i="1" dirty="0"/>
            </a:br>
            <a:r>
              <a:rPr lang="fr-FR" sz="1400" i="1" dirty="0"/>
              <a:t>max-</a:t>
            </a:r>
            <a:r>
              <a:rPr lang="fr-FR" sz="1400" i="1" dirty="0" err="1"/>
              <a:t>age</a:t>
            </a:r>
            <a:r>
              <a:rPr lang="fr-FR" sz="1400" i="1" dirty="0"/>
              <a:t>=100</a:t>
            </a:r>
            <a:br>
              <a:rPr lang="fr-FR" sz="1400" i="1" dirty="0"/>
            </a:br>
            <a:r>
              <a:rPr lang="fr-FR" sz="1400" i="1" dirty="0" err="1"/>
              <a:t>age</a:t>
            </a:r>
            <a:r>
              <a:rPr lang="fr-FR" sz="140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3280643" cy="338554"/>
          </a:xfrm>
          <a:prstGeom prst="rect">
            <a:avLst/>
          </a:prstGeom>
          <a:noFill/>
        </p:spPr>
        <p:txBody>
          <a:bodyPr wrap="square" rtlCol="0">
            <a:spAutoFit/>
          </a:bodyPr>
          <a:lstStyle/>
          <a:p>
            <a:r>
              <a:rPr lang="fr-FR" sz="16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3144877" cy="830997"/>
          </a:xfrm>
          <a:prstGeom prst="rect">
            <a:avLst/>
          </a:prstGeom>
          <a:noFill/>
        </p:spPr>
        <p:txBody>
          <a:bodyPr wrap="square" rtlCol="0">
            <a:spAutoFit/>
          </a:bodyPr>
          <a:lstStyle/>
          <a:p>
            <a:r>
              <a:rPr lang="fr-FR" sz="1600" i="1" dirty="0">
                <a:solidFill>
                  <a:schemeClr val="accent1">
                    <a:lumMod val="75000"/>
                  </a:schemeClr>
                </a:solidFill>
              </a:rPr>
              <a:t>HTTP/1.1 200 OK</a:t>
            </a:r>
            <a:br>
              <a:rPr lang="fr-FR" sz="1600" i="1" dirty="0">
                <a:solidFill>
                  <a:schemeClr val="accent1">
                    <a:lumMod val="75000"/>
                  </a:schemeClr>
                </a:solidFill>
              </a:rPr>
            </a:br>
            <a:r>
              <a:rPr lang="fr-FR" sz="1600" i="1" dirty="0">
                <a:solidFill>
                  <a:schemeClr val="accent1">
                    <a:lumMod val="75000"/>
                  </a:schemeClr>
                </a:solidFill>
              </a:rPr>
              <a:t>Cache-Control: max-</a:t>
            </a:r>
            <a:r>
              <a:rPr lang="fr-FR" sz="1600" i="1" dirty="0" err="1">
                <a:solidFill>
                  <a:schemeClr val="accent1">
                    <a:lumMod val="75000"/>
                  </a:schemeClr>
                </a:solidFill>
              </a:rPr>
              <a:t>age</a:t>
            </a:r>
            <a:r>
              <a:rPr lang="fr-FR" sz="1600" i="1" dirty="0">
                <a:solidFill>
                  <a:schemeClr val="accent1">
                    <a:lumMod val="75000"/>
                  </a:schemeClr>
                </a:solidFill>
              </a:rPr>
              <a:t>=100</a:t>
            </a:r>
            <a:br>
              <a:rPr lang="fr-FR" sz="1600" i="1" dirty="0">
                <a:solidFill>
                  <a:schemeClr val="accent1">
                    <a:lumMod val="75000"/>
                  </a:schemeClr>
                </a:solidFill>
              </a:rPr>
            </a:br>
            <a:r>
              <a:rPr lang="fr-FR" sz="16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610108" cy="338554"/>
          </a:xfrm>
          <a:prstGeom prst="rect">
            <a:avLst/>
          </a:prstGeom>
          <a:noFill/>
        </p:spPr>
        <p:txBody>
          <a:bodyPr wrap="square" rtlCol="0">
            <a:spAutoFit/>
          </a:bodyPr>
          <a:lstStyle/>
          <a:p>
            <a:r>
              <a:rPr lang="fr-FR" sz="1600" i="1" dirty="0">
                <a:solidFill>
                  <a:schemeClr val="accent1">
                    <a:lumMod val="75000"/>
                  </a:schemeClr>
                </a:solidFill>
              </a:rPr>
              <a:t>HTTP/1.1 304 Not </a:t>
            </a:r>
            <a:r>
              <a:rPr lang="fr-FR" sz="1600" i="1" dirty="0" err="1">
                <a:solidFill>
                  <a:schemeClr val="accent1">
                    <a:lumMod val="75000"/>
                  </a:schemeClr>
                </a:solidFill>
              </a:rPr>
              <a:t>Modified</a:t>
            </a:r>
            <a:endParaRPr lang="fr-FR" sz="16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01359" y="4655384"/>
            <a:ext cx="2037750" cy="523220"/>
          </a:xfrm>
          <a:prstGeom prst="rect">
            <a:avLst/>
          </a:prstGeom>
          <a:noFill/>
        </p:spPr>
        <p:txBody>
          <a:bodyPr wrap="square" rtlCol="0">
            <a:spAutoFit/>
          </a:bodyPr>
          <a:lstStyle/>
          <a:p>
            <a:r>
              <a:rPr lang="fr-FR" sz="1400" i="1" dirty="0"/>
              <a:t>Cache </a:t>
            </a:r>
            <a:r>
              <a:rPr lang="fr-FR" sz="1400" i="1" dirty="0" err="1"/>
              <a:t>is</a:t>
            </a:r>
            <a:r>
              <a:rPr lang="fr-FR" sz="1400" i="1" dirty="0"/>
              <a:t> </a:t>
            </a:r>
            <a:r>
              <a:rPr lang="fr-FR" sz="1400" i="1" dirty="0" err="1"/>
              <a:t>stale</a:t>
            </a:r>
            <a:br>
              <a:rPr lang="fr-FR" sz="1400" i="1" dirty="0"/>
            </a:br>
            <a:r>
              <a:rPr lang="fr-FR" sz="1400" i="1" dirty="0"/>
              <a:t>Check </a:t>
            </a:r>
            <a:r>
              <a:rPr lang="fr-FR" sz="1400" i="1" dirty="0" err="1"/>
              <a:t>freshness</a:t>
            </a:r>
            <a:endParaRPr lang="fr-FR" sz="140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3137394" cy="584775"/>
          </a:xfrm>
          <a:prstGeom prst="rect">
            <a:avLst/>
          </a:prstGeom>
          <a:noFill/>
        </p:spPr>
        <p:txBody>
          <a:bodyPr wrap="square" rtlCol="0">
            <a:spAutoFit/>
          </a:bodyPr>
          <a:lstStyle/>
          <a:p>
            <a:r>
              <a:rPr lang="fr-FR" sz="1600" i="1" dirty="0">
                <a:solidFill>
                  <a:schemeClr val="accent1">
                    <a:lumMod val="75000"/>
                  </a:schemeClr>
                </a:solidFill>
              </a:rPr>
              <a:t>GET http://monapi/doc </a:t>
            </a:r>
            <a:br>
              <a:rPr lang="fr-FR" sz="1600" i="1" dirty="0">
                <a:solidFill>
                  <a:schemeClr val="accent1">
                    <a:lumMod val="75000"/>
                  </a:schemeClr>
                </a:solidFill>
              </a:rPr>
            </a:br>
            <a:r>
              <a:rPr lang="fr-FR" sz="16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3" y="6157296"/>
            <a:ext cx="2078689" cy="523220"/>
          </a:xfrm>
          <a:prstGeom prst="rect">
            <a:avLst/>
          </a:prstGeom>
          <a:noFill/>
        </p:spPr>
        <p:txBody>
          <a:bodyPr wrap="square" rtlCol="0">
            <a:spAutoFit/>
          </a:bodyPr>
          <a:lstStyle/>
          <a:p>
            <a:r>
              <a:rPr lang="fr-FR" sz="1400" i="1" dirty="0" err="1"/>
              <a:t>Fresh</a:t>
            </a:r>
            <a:r>
              <a:rPr lang="fr-FR" sz="1400" i="1" dirty="0"/>
              <a:t>! Reset </a:t>
            </a:r>
            <a:r>
              <a:rPr lang="fr-FR" sz="1400" i="1" dirty="0" err="1"/>
              <a:t>age</a:t>
            </a:r>
            <a:r>
              <a:rPr lang="fr-FR" sz="1400" i="1" dirty="0"/>
              <a:t> and </a:t>
            </a:r>
            <a:r>
              <a:rPr lang="fr-FR" sz="1400" i="1" dirty="0" err="1"/>
              <a:t>retruns</a:t>
            </a:r>
            <a:r>
              <a:rPr lang="fr-FR" sz="1400" i="1" dirty="0"/>
              <a:t> </a:t>
            </a:r>
            <a:r>
              <a:rPr lang="fr-FR" sz="1400" i="1" dirty="0" err="1"/>
              <a:t>cached</a:t>
            </a:r>
            <a:r>
              <a:rPr lang="fr-FR" sz="140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902131" cy="830997"/>
          </a:xfrm>
          <a:prstGeom prst="rect">
            <a:avLst/>
          </a:prstGeom>
          <a:noFill/>
        </p:spPr>
        <p:txBody>
          <a:bodyPr wrap="square" rtlCol="0">
            <a:spAutoFit/>
          </a:bodyPr>
          <a:lstStyle/>
          <a:p>
            <a:r>
              <a:rPr lang="fr-FR" sz="1600" i="1" dirty="0">
                <a:solidFill>
                  <a:schemeClr val="accent1">
                    <a:lumMod val="75000"/>
                  </a:schemeClr>
                </a:solidFill>
              </a:rPr>
              <a:t>HTTP/1.1 200 OK</a:t>
            </a:r>
            <a:br>
              <a:rPr lang="fr-FR" sz="1600" i="1" dirty="0">
                <a:solidFill>
                  <a:schemeClr val="accent1">
                    <a:lumMod val="75000"/>
                  </a:schemeClr>
                </a:solidFill>
              </a:rPr>
            </a:br>
            <a:r>
              <a:rPr lang="fr-FR" sz="1600" i="1" dirty="0">
                <a:solidFill>
                  <a:schemeClr val="accent1">
                    <a:lumMod val="75000"/>
                  </a:schemeClr>
                </a:solidFill>
              </a:rPr>
              <a:t>Cache-Control: max-</a:t>
            </a:r>
            <a:r>
              <a:rPr lang="fr-FR" sz="1600" i="1" dirty="0" err="1">
                <a:solidFill>
                  <a:schemeClr val="accent1">
                    <a:lumMod val="75000"/>
                  </a:schemeClr>
                </a:solidFill>
              </a:rPr>
              <a:t>age</a:t>
            </a:r>
            <a:r>
              <a:rPr lang="fr-FR" sz="1600" i="1" dirty="0">
                <a:solidFill>
                  <a:schemeClr val="accent1">
                    <a:lumMod val="75000"/>
                  </a:schemeClr>
                </a:solidFill>
              </a:rPr>
              <a:t>=100</a:t>
            </a:r>
            <a:br>
              <a:rPr lang="fr-FR" sz="1600" i="1" dirty="0">
                <a:solidFill>
                  <a:schemeClr val="accent1">
                    <a:lumMod val="75000"/>
                  </a:schemeClr>
                </a:solidFill>
              </a:rPr>
            </a:br>
            <a:r>
              <a:rPr lang="fr-FR" sz="16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3267922" cy="338554"/>
          </a:xfrm>
          <a:prstGeom prst="rect">
            <a:avLst/>
          </a:prstGeom>
          <a:noFill/>
        </p:spPr>
        <p:txBody>
          <a:bodyPr wrap="square" rtlCol="0">
            <a:spAutoFit/>
          </a:bodyPr>
          <a:lstStyle/>
          <a:p>
            <a:r>
              <a:rPr lang="fr-FR" sz="16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10970" y="2664916"/>
            <a:ext cx="2349150" cy="1200329"/>
          </a:xfrm>
          <a:prstGeom prst="rect">
            <a:avLst/>
          </a:prstGeom>
          <a:noFill/>
        </p:spPr>
        <p:txBody>
          <a:bodyPr wrap="square" rtlCol="0">
            <a:spAutoFit/>
          </a:bodyPr>
          <a:lstStyle/>
          <a:p>
            <a:r>
              <a:rPr lang="fr-FR" sz="2400" dirty="0">
                <a:solidFill>
                  <a:srgbClr val="00B050"/>
                </a:solidFill>
              </a:rPr>
              <a:t>10 seconds </a:t>
            </a:r>
            <a:r>
              <a:rPr lang="fr-FR" sz="2400" dirty="0" err="1">
                <a:solidFill>
                  <a:srgbClr val="00B050"/>
                </a:solidFill>
              </a:rPr>
              <a:t>later</a:t>
            </a:r>
            <a:endParaRPr lang="fr-FR" sz="2400" dirty="0">
              <a:solidFill>
                <a:srgbClr val="00B050"/>
              </a:solidFill>
            </a:endParaRPr>
          </a:p>
          <a:p>
            <a:r>
              <a:rPr lang="fr-FR" sz="2400" i="1" dirty="0">
                <a:solidFill>
                  <a:schemeClr val="accent2">
                    <a:lumMod val="75000"/>
                  </a:schemeClr>
                </a:solidFill>
              </a:rPr>
              <a:t>The document </a:t>
            </a:r>
            <a:r>
              <a:rPr lang="fr-FR" sz="2400" i="1" dirty="0" err="1">
                <a:solidFill>
                  <a:schemeClr val="accent2">
                    <a:lumMod val="75000"/>
                  </a:schemeClr>
                </a:solidFill>
              </a:rPr>
              <a:t>is</a:t>
            </a:r>
            <a:r>
              <a:rPr lang="fr-FR" sz="2400" i="1" dirty="0">
                <a:solidFill>
                  <a:schemeClr val="accent2">
                    <a:lumMod val="75000"/>
                  </a:schemeClr>
                </a:solidFill>
              </a:rPr>
              <a:t> </a:t>
            </a:r>
            <a:r>
              <a:rPr lang="fr-FR" sz="2400" i="1" dirty="0" err="1">
                <a:solidFill>
                  <a:schemeClr val="accent2">
                    <a:lumMod val="75000"/>
                  </a:schemeClr>
                </a:solidFill>
              </a:rPr>
              <a:t>requested</a:t>
            </a:r>
            <a:endParaRPr lang="fr-FR" sz="24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752" y="4946324"/>
            <a:ext cx="2571452" cy="1200329"/>
          </a:xfrm>
          <a:prstGeom prst="rect">
            <a:avLst/>
          </a:prstGeom>
          <a:noFill/>
        </p:spPr>
        <p:txBody>
          <a:bodyPr wrap="square" rtlCol="0">
            <a:spAutoFit/>
          </a:bodyPr>
          <a:lstStyle/>
          <a:p>
            <a:r>
              <a:rPr lang="fr-FR" sz="2400" dirty="0">
                <a:solidFill>
                  <a:srgbClr val="00B050"/>
                </a:solidFill>
              </a:rPr>
              <a:t>110 seconds </a:t>
            </a:r>
            <a:r>
              <a:rPr lang="fr-FR" sz="2400" dirty="0" err="1">
                <a:solidFill>
                  <a:srgbClr val="00B050"/>
                </a:solidFill>
              </a:rPr>
              <a:t>later</a:t>
            </a:r>
            <a:endParaRPr lang="fr-FR" sz="2400" dirty="0">
              <a:solidFill>
                <a:srgbClr val="00B050"/>
              </a:solidFill>
            </a:endParaRPr>
          </a:p>
          <a:p>
            <a:r>
              <a:rPr lang="fr-FR" sz="2400" i="1" dirty="0">
                <a:solidFill>
                  <a:schemeClr val="accent2">
                    <a:lumMod val="75000"/>
                  </a:schemeClr>
                </a:solidFill>
              </a:rPr>
              <a:t>The document </a:t>
            </a:r>
            <a:r>
              <a:rPr lang="fr-FR" sz="2400" i="1" dirty="0" err="1">
                <a:solidFill>
                  <a:schemeClr val="accent2">
                    <a:lumMod val="75000"/>
                  </a:schemeClr>
                </a:solidFill>
              </a:rPr>
              <a:t>is</a:t>
            </a:r>
            <a:r>
              <a:rPr lang="fr-FR" sz="2400" i="1" dirty="0">
                <a:solidFill>
                  <a:schemeClr val="accent2">
                    <a:lumMod val="75000"/>
                  </a:schemeClr>
                </a:solidFill>
              </a:rPr>
              <a:t> </a:t>
            </a:r>
            <a:r>
              <a:rPr lang="fr-FR" sz="2400" i="1" dirty="0" err="1">
                <a:solidFill>
                  <a:schemeClr val="accent2">
                    <a:lumMod val="75000"/>
                  </a:schemeClr>
                </a:solidFill>
              </a:rPr>
              <a:t>requested</a:t>
            </a:r>
            <a:endParaRPr lang="fr-FR" sz="24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4907" y="797122"/>
            <a:ext cx="2545792" cy="830997"/>
          </a:xfrm>
          <a:prstGeom prst="rect">
            <a:avLst/>
          </a:prstGeom>
          <a:noFill/>
        </p:spPr>
        <p:txBody>
          <a:bodyPr wrap="square" rtlCol="0">
            <a:spAutoFit/>
          </a:bodyPr>
          <a:lstStyle/>
          <a:p>
            <a:r>
              <a:rPr lang="fr-FR" sz="2400" i="1" dirty="0">
                <a:solidFill>
                  <a:schemeClr val="accent2">
                    <a:lumMod val="75000"/>
                  </a:schemeClr>
                </a:solidFill>
              </a:rPr>
              <a:t>The document </a:t>
            </a:r>
            <a:r>
              <a:rPr lang="fr-FR" sz="2400" i="1" dirty="0" err="1">
                <a:solidFill>
                  <a:schemeClr val="accent2">
                    <a:lumMod val="75000"/>
                  </a:schemeClr>
                </a:solidFill>
              </a:rPr>
              <a:t>is</a:t>
            </a:r>
            <a:r>
              <a:rPr lang="fr-FR" sz="2400" i="1" dirty="0">
                <a:solidFill>
                  <a:schemeClr val="accent2">
                    <a:lumMod val="75000"/>
                  </a:schemeClr>
                </a:solidFill>
              </a:rPr>
              <a:t> </a:t>
            </a:r>
            <a:r>
              <a:rPr lang="fr-FR" sz="2400" i="1" dirty="0" err="1">
                <a:solidFill>
                  <a:schemeClr val="accent2">
                    <a:lumMod val="75000"/>
                  </a:schemeClr>
                </a:solidFill>
              </a:rPr>
              <a:t>requested</a:t>
            </a:r>
            <a:endParaRPr lang="fr-FR" sz="24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17688" y="14760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71428" y="2174411"/>
            <a:ext cx="438583" cy="584777"/>
          </a:xfrm>
          <a:prstGeom prst="rect">
            <a:avLst/>
          </a:prstGeom>
        </p:spPr>
      </p:pic>
    </p:spTree>
    <p:extLst>
      <p:ext uri="{BB962C8B-B14F-4D97-AF65-F5344CB8AC3E}">
        <p14:creationId xmlns:p14="http://schemas.microsoft.com/office/powerpoint/2010/main" val="4160275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239854241"/>
              </p:ext>
            </p:extLst>
          </p:nvPr>
        </p:nvGraphicFramePr>
        <p:xfrm>
          <a:off x="0" y="0"/>
          <a:ext cx="12192000" cy="6832912"/>
        </p:xfrm>
        <a:graphic>
          <a:graphicData uri="http://schemas.openxmlformats.org/drawingml/2006/table">
            <a:tbl>
              <a:tblPr firstRow="1" bandRow="1">
                <a:tableStyleId>{5C22544A-7EE6-4342-B048-85BDC9FD1C3A}</a:tableStyleId>
              </a:tblPr>
              <a:tblGrid>
                <a:gridCol w="3420323">
                  <a:extLst>
                    <a:ext uri="{9D8B030D-6E8A-4147-A177-3AD203B41FA5}">
                      <a16:colId xmlns:a16="http://schemas.microsoft.com/office/drawing/2014/main" val="2720861442"/>
                    </a:ext>
                  </a:extLst>
                </a:gridCol>
                <a:gridCol w="8771677">
                  <a:extLst>
                    <a:ext uri="{9D8B030D-6E8A-4147-A177-3AD203B41FA5}">
                      <a16:colId xmlns:a16="http://schemas.microsoft.com/office/drawing/2014/main" val="1316172619"/>
                    </a:ext>
                  </a:extLst>
                </a:gridCol>
              </a:tblGrid>
              <a:tr h="711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b="1" i="0" dirty="0">
                          <a:solidFill>
                            <a:srgbClr val="FFFFFF"/>
                          </a:solidFill>
                          <a:effectLst/>
                          <a:latin typeface="Roboto"/>
                        </a:rPr>
                        <a:t>Cache-Control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b="1" i="0" dirty="0">
                          <a:solidFill>
                            <a:srgbClr val="FFFFFF"/>
                          </a:solidFill>
                          <a:effectLst/>
                          <a:latin typeface="Roboto"/>
                        </a:rPr>
                        <a:t>Explication</a:t>
                      </a:r>
                    </a:p>
                  </a:txBody>
                  <a:tcPr/>
                </a:tc>
                <a:extLst>
                  <a:ext uri="{0D108BD9-81ED-4DB2-BD59-A6C34878D82A}">
                    <a16:rowId xmlns:a16="http://schemas.microsoft.com/office/drawing/2014/main" val="3976816143"/>
                  </a:ext>
                </a:extLst>
              </a:tr>
              <a:tr h="12058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b="1" dirty="0">
                          <a:solidFill>
                            <a:srgbClr val="212121"/>
                          </a:solidFill>
                          <a:effectLst/>
                        </a:rPr>
                        <a:t>max-</a:t>
                      </a:r>
                      <a:r>
                        <a:rPr lang="fr-FR" sz="2400" b="1" dirty="0" err="1">
                          <a:solidFill>
                            <a:srgbClr val="212121"/>
                          </a:solidFill>
                          <a:effectLst/>
                        </a:rPr>
                        <a:t>age</a:t>
                      </a:r>
                      <a:r>
                        <a:rPr lang="fr-FR" sz="2400" b="1" dirty="0">
                          <a:solidFill>
                            <a:srgbClr val="212121"/>
                          </a:solidFill>
                          <a:effectLst/>
                        </a:rPr>
                        <a:t>=86400</a:t>
                      </a:r>
                    </a:p>
                    <a:p>
                      <a:endParaRPr lang="fr-FR"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212121"/>
                          </a:solidFill>
                          <a:effectLst/>
                        </a:rPr>
                        <a:t>La réponse peut être mise en cache par le navigateur et tout cache intermédiaire (elle est donc « </a:t>
                      </a:r>
                      <a:r>
                        <a:rPr lang="fr-FR" sz="2400" b="1" dirty="0">
                          <a:solidFill>
                            <a:srgbClr val="212121"/>
                          </a:solidFill>
                          <a:effectLst/>
                        </a:rPr>
                        <a:t>publique</a:t>
                      </a:r>
                      <a:r>
                        <a:rPr lang="fr-FR" sz="2400" dirty="0">
                          <a:solidFill>
                            <a:srgbClr val="212121"/>
                          </a:solidFill>
                          <a:effectLst/>
                        </a:rPr>
                        <a:t> ») pendant un maximum de 1 jour (60 secondes x 60 minutes x 24 heures)</a:t>
                      </a:r>
                    </a:p>
                  </a:txBody>
                  <a:tcPr/>
                </a:tc>
                <a:extLst>
                  <a:ext uri="{0D108BD9-81ED-4DB2-BD59-A6C34878D82A}">
                    <a16:rowId xmlns:a16="http://schemas.microsoft.com/office/drawing/2014/main" val="1608994689"/>
                  </a:ext>
                </a:extLst>
              </a:tr>
              <a:tr h="12058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b="1" dirty="0" err="1">
                          <a:solidFill>
                            <a:srgbClr val="212121"/>
                          </a:solidFill>
                          <a:effectLst/>
                        </a:rPr>
                        <a:t>private</a:t>
                      </a:r>
                      <a:r>
                        <a:rPr lang="fr-FR" sz="2400" b="1" dirty="0">
                          <a:solidFill>
                            <a:srgbClr val="212121"/>
                          </a:solidFill>
                          <a:effectLst/>
                        </a:rPr>
                        <a:t>, max-</a:t>
                      </a:r>
                      <a:r>
                        <a:rPr lang="fr-FR" sz="2400" b="1" dirty="0" err="1">
                          <a:solidFill>
                            <a:srgbClr val="212121"/>
                          </a:solidFill>
                          <a:effectLst/>
                        </a:rPr>
                        <a:t>age</a:t>
                      </a:r>
                      <a:r>
                        <a:rPr lang="fr-FR" sz="2400" b="1" dirty="0">
                          <a:solidFill>
                            <a:srgbClr val="212121"/>
                          </a:solidFill>
                          <a:effectLst/>
                        </a:rPr>
                        <a:t>=600</a:t>
                      </a:r>
                    </a:p>
                    <a:p>
                      <a:endParaRPr lang="fr-FR"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212121"/>
                          </a:solidFill>
                          <a:effectLst/>
                        </a:rPr>
                        <a:t>La réponse ne peut être mise en cache que par le navigateur du client pendant un maximum de 10 minutes (60 secondes x 10 minutes)</a:t>
                      </a:r>
                    </a:p>
                  </a:txBody>
                  <a:tcPr/>
                </a:tc>
                <a:extLst>
                  <a:ext uri="{0D108BD9-81ED-4DB2-BD59-A6C34878D82A}">
                    <a16:rowId xmlns:a16="http://schemas.microsoft.com/office/drawing/2014/main" val="1586615579"/>
                  </a:ext>
                </a:extLst>
              </a:tr>
              <a:tr h="12058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b="1" dirty="0">
                          <a:solidFill>
                            <a:srgbClr val="212121"/>
                          </a:solidFill>
                          <a:effectLst/>
                        </a:rPr>
                        <a:t>public, max-</a:t>
                      </a:r>
                      <a:r>
                        <a:rPr lang="fr-FR" sz="2400" b="1" dirty="0" err="1">
                          <a:solidFill>
                            <a:srgbClr val="212121"/>
                          </a:solidFill>
                          <a:effectLst/>
                        </a:rPr>
                        <a:t>age</a:t>
                      </a:r>
                      <a:r>
                        <a:rPr lang="fr-FR" sz="2400" b="1" dirty="0">
                          <a:solidFill>
                            <a:srgbClr val="212121"/>
                          </a:solidFill>
                          <a:effectLst/>
                        </a:rPr>
                        <a:t>=600</a:t>
                      </a:r>
                    </a:p>
                    <a:p>
                      <a:endParaRPr lang="fr-FR"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212121"/>
                          </a:solidFill>
                          <a:effectLst/>
                        </a:rPr>
                        <a:t>La réponse ne peut être mise en cache par le navigateur du client et les « </a:t>
                      </a:r>
                      <a:r>
                        <a:rPr lang="fr-FR" sz="2400" dirty="0" err="1">
                          <a:solidFill>
                            <a:srgbClr val="212121"/>
                          </a:solidFill>
                          <a:effectLst/>
                        </a:rPr>
                        <a:t>proxies</a:t>
                      </a:r>
                      <a:r>
                        <a:rPr lang="fr-FR" sz="2400" dirty="0">
                          <a:solidFill>
                            <a:srgbClr val="212121"/>
                          </a:solidFill>
                          <a:effectLst/>
                        </a:rPr>
                        <a:t> » du réseau pendant un maximum de 10 minutes (60 secondes x 10 minutes)</a:t>
                      </a:r>
                    </a:p>
                  </a:txBody>
                  <a:tcPr/>
                </a:tc>
                <a:extLst>
                  <a:ext uri="{0D108BD9-81ED-4DB2-BD59-A6C34878D82A}">
                    <a16:rowId xmlns:a16="http://schemas.microsoft.com/office/drawing/2014/main" val="1327751166"/>
                  </a:ext>
                </a:extLst>
              </a:tr>
              <a:tr h="8347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b="1" dirty="0">
                          <a:solidFill>
                            <a:srgbClr val="212121"/>
                          </a:solidFill>
                          <a:effectLst/>
                        </a:rPr>
                        <a:t>no-store</a:t>
                      </a:r>
                    </a:p>
                    <a:p>
                      <a:endParaRPr lang="fr-FR"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solidFill>
                            <a:srgbClr val="212121"/>
                          </a:solidFill>
                          <a:effectLst/>
                        </a:rPr>
                        <a:t>La réponse n'est pas autorisée à être mise en cache et doit être récupérée en intégralité à chaque requête.</a:t>
                      </a:r>
                    </a:p>
                  </a:txBody>
                  <a:tcPr/>
                </a:tc>
                <a:extLst>
                  <a:ext uri="{0D108BD9-81ED-4DB2-BD59-A6C34878D82A}">
                    <a16:rowId xmlns:a16="http://schemas.microsoft.com/office/drawing/2014/main" val="2649145876"/>
                  </a:ext>
                </a:extLst>
              </a:tr>
              <a:tr h="1205808">
                <a:tc>
                  <a:txBody>
                    <a:bodyPr/>
                    <a:lstStyle/>
                    <a:p>
                      <a:r>
                        <a:rPr lang="fr-FR" sz="2400" b="1" dirty="0"/>
                        <a:t>no-cache</a:t>
                      </a:r>
                    </a:p>
                  </a:txBody>
                  <a:tcPr/>
                </a:tc>
                <a:tc>
                  <a:txBody>
                    <a:bodyPr/>
                    <a:lstStyle/>
                    <a:p>
                      <a:r>
                        <a:rPr lang="fr-FR" sz="2400" b="0" i="0" kern="1200" dirty="0">
                          <a:solidFill>
                            <a:schemeClr val="dk1"/>
                          </a:solidFill>
                          <a:effectLst/>
                          <a:latin typeface="+mn-lt"/>
                          <a:ea typeface="+mn-ea"/>
                          <a:cs typeface="+mn-cs"/>
                        </a:rPr>
                        <a:t>Cela vous permet de spécifier que la requête suivante pour le même contenu devra obligatoirement être validée par le serveur. Ceci rend l'entrée dans le cache directement périmée</a:t>
                      </a:r>
                      <a:endParaRPr lang="fr-FR" sz="2400" dirty="0"/>
                    </a:p>
                  </a:txBody>
                  <a:tcPr/>
                </a:tc>
                <a:extLst>
                  <a:ext uri="{0D108BD9-81ED-4DB2-BD59-A6C34878D82A}">
                    <a16:rowId xmlns:a16="http://schemas.microsoft.com/office/drawing/2014/main" val="3637776516"/>
                  </a:ext>
                </a:extLst>
              </a:tr>
              <a:tr h="463772">
                <a:tc>
                  <a:txBody>
                    <a:bodyPr/>
                    <a:lstStyle/>
                    <a:p>
                      <a:r>
                        <a:rPr lang="fr-FR" sz="2400" b="1"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400" dirty="0">
                          <a:hlinkClick r:id="rId2"/>
                        </a:rPr>
                        <a:t>https://fr.wikipedia.org/wiki/Cache-Control</a:t>
                      </a:r>
                      <a:endParaRPr lang="fr-FR" sz="2400" dirty="0"/>
                    </a:p>
                  </a:txBody>
                  <a:tcPr/>
                </a:tc>
                <a:extLst>
                  <a:ext uri="{0D108BD9-81ED-4DB2-BD59-A6C34878D82A}">
                    <a16:rowId xmlns:a16="http://schemas.microsoft.com/office/drawing/2014/main" val="3853313438"/>
                  </a:ext>
                </a:extLst>
              </a:tr>
            </a:tbl>
          </a:graphicData>
        </a:graphic>
      </p:graphicFrame>
      <p:sp>
        <p:nvSpPr>
          <p:cNvPr id="9" name="Titre 8">
            <a:extLst>
              <a:ext uri="{FF2B5EF4-FFF2-40B4-BE49-F238E27FC236}">
                <a16:creationId xmlns:a16="http://schemas.microsoft.com/office/drawing/2014/main" id="{869CA2F2-F0B8-416D-B5CE-B4945D39CEB9}"/>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12109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653A2C82-CC14-4C94-821B-013DCC472151}"/>
              </a:ext>
            </a:extLst>
          </p:cNvPr>
          <p:cNvSpPr/>
          <p:nvPr/>
        </p:nvSpPr>
        <p:spPr>
          <a:xfrm>
            <a:off x="3706771" y="474955"/>
            <a:ext cx="3387213" cy="66510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Reusable</a:t>
            </a:r>
            <a:r>
              <a:rPr lang="fr-FR" sz="2800" dirty="0"/>
              <a:t> </a:t>
            </a:r>
            <a:r>
              <a:rPr lang="fr-FR" sz="2800" dirty="0" err="1"/>
              <a:t>response</a:t>
            </a:r>
            <a:r>
              <a:rPr lang="fr-FR" sz="2800" dirty="0"/>
              <a:t> ?</a:t>
            </a:r>
          </a:p>
        </p:txBody>
      </p:sp>
      <p:sp>
        <p:nvSpPr>
          <p:cNvPr id="6" name="Rectangle : coins arrondis 5">
            <a:extLst>
              <a:ext uri="{FF2B5EF4-FFF2-40B4-BE49-F238E27FC236}">
                <a16:creationId xmlns:a16="http://schemas.microsoft.com/office/drawing/2014/main" id="{DC6DC53D-460E-49D0-8E49-2AF05E17F979}"/>
              </a:ext>
            </a:extLst>
          </p:cNvPr>
          <p:cNvSpPr/>
          <p:nvPr/>
        </p:nvSpPr>
        <p:spPr>
          <a:xfrm>
            <a:off x="5314961" y="1586639"/>
            <a:ext cx="3950110" cy="66278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Revalidate</a:t>
            </a:r>
            <a:r>
              <a:rPr lang="fr-FR" sz="2800" dirty="0"/>
              <a:t> </a:t>
            </a:r>
            <a:r>
              <a:rPr lang="fr-FR" sz="2800" dirty="0" err="1"/>
              <a:t>each</a:t>
            </a:r>
            <a:r>
              <a:rPr lang="fr-FR" sz="2800" dirty="0"/>
              <a:t> time ?</a:t>
            </a:r>
          </a:p>
        </p:txBody>
      </p:sp>
      <p:sp>
        <p:nvSpPr>
          <p:cNvPr id="7" name="Rectangle : coins arrondis 6">
            <a:extLst>
              <a:ext uri="{FF2B5EF4-FFF2-40B4-BE49-F238E27FC236}">
                <a16:creationId xmlns:a16="http://schemas.microsoft.com/office/drawing/2014/main" id="{5B76D7C7-FF5C-4E88-8260-CC3CC66AE86B}"/>
              </a:ext>
            </a:extLst>
          </p:cNvPr>
          <p:cNvSpPr/>
          <p:nvPr/>
        </p:nvSpPr>
        <p:spPr>
          <a:xfrm>
            <a:off x="2256512" y="2706138"/>
            <a:ext cx="5791200" cy="66278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Cacheable</a:t>
            </a:r>
            <a:r>
              <a:rPr lang="fr-FR" sz="2800" dirty="0"/>
              <a:t> by </a:t>
            </a:r>
            <a:r>
              <a:rPr lang="fr-FR" sz="2800" dirty="0" err="1"/>
              <a:t>intermediate</a:t>
            </a:r>
            <a:r>
              <a:rPr lang="fr-FR" sz="2800" dirty="0"/>
              <a:t> caches ?</a:t>
            </a:r>
          </a:p>
        </p:txBody>
      </p:sp>
      <p:sp>
        <p:nvSpPr>
          <p:cNvPr id="8" name="Rectangle : coins arrondis 7">
            <a:extLst>
              <a:ext uri="{FF2B5EF4-FFF2-40B4-BE49-F238E27FC236}">
                <a16:creationId xmlns:a16="http://schemas.microsoft.com/office/drawing/2014/main" id="{E36641A3-4043-48AA-A7F7-701A305D7388}"/>
              </a:ext>
            </a:extLst>
          </p:cNvPr>
          <p:cNvSpPr/>
          <p:nvPr/>
        </p:nvSpPr>
        <p:spPr>
          <a:xfrm>
            <a:off x="3016056" y="4735803"/>
            <a:ext cx="4286864" cy="66278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Maximum cache </a:t>
            </a:r>
            <a:r>
              <a:rPr lang="fr-FR" sz="2800" dirty="0" err="1"/>
              <a:t>lifetime</a:t>
            </a:r>
            <a:r>
              <a:rPr lang="fr-FR" sz="2800" dirty="0"/>
              <a:t> ?</a:t>
            </a:r>
          </a:p>
        </p:txBody>
      </p:sp>
      <p:sp>
        <p:nvSpPr>
          <p:cNvPr id="9" name="Rectangle : coins arrondis 8">
            <a:extLst>
              <a:ext uri="{FF2B5EF4-FFF2-40B4-BE49-F238E27FC236}">
                <a16:creationId xmlns:a16="http://schemas.microsoft.com/office/drawing/2014/main" id="{F544D7D7-BBEF-43FD-AF06-1140551869EA}"/>
              </a:ext>
            </a:extLst>
          </p:cNvPr>
          <p:cNvSpPr/>
          <p:nvPr/>
        </p:nvSpPr>
        <p:spPr>
          <a:xfrm>
            <a:off x="2208581" y="3798617"/>
            <a:ext cx="2282313" cy="6627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private</a:t>
            </a:r>
            <a:endParaRPr lang="fr-FR" sz="2800" dirty="0"/>
          </a:p>
        </p:txBody>
      </p:sp>
      <p:sp>
        <p:nvSpPr>
          <p:cNvPr id="10" name="Rectangle : coins arrondis 9">
            <a:extLst>
              <a:ext uri="{FF2B5EF4-FFF2-40B4-BE49-F238E27FC236}">
                <a16:creationId xmlns:a16="http://schemas.microsoft.com/office/drawing/2014/main" id="{ECBF3F8C-6BFC-49A6-B445-CC54C8922D4B}"/>
              </a:ext>
            </a:extLst>
          </p:cNvPr>
          <p:cNvSpPr/>
          <p:nvPr/>
        </p:nvSpPr>
        <p:spPr>
          <a:xfrm>
            <a:off x="5668306" y="3822461"/>
            <a:ext cx="2282313" cy="6627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err="1"/>
              <a:t>private</a:t>
            </a:r>
            <a:endParaRPr lang="fr-FR" sz="2800" dirty="0"/>
          </a:p>
        </p:txBody>
      </p:sp>
      <p:sp>
        <p:nvSpPr>
          <p:cNvPr id="11" name="Rectangle : coins arrondis 10">
            <a:extLst>
              <a:ext uri="{FF2B5EF4-FFF2-40B4-BE49-F238E27FC236}">
                <a16:creationId xmlns:a16="http://schemas.microsoft.com/office/drawing/2014/main" id="{E61F70A2-DDD2-4752-9FDC-BEA9D40DB43D}"/>
              </a:ext>
            </a:extLst>
          </p:cNvPr>
          <p:cNvSpPr/>
          <p:nvPr/>
        </p:nvSpPr>
        <p:spPr>
          <a:xfrm>
            <a:off x="1874899" y="1586638"/>
            <a:ext cx="2282313" cy="6627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no-store</a:t>
            </a:r>
          </a:p>
        </p:txBody>
      </p:sp>
      <p:sp>
        <p:nvSpPr>
          <p:cNvPr id="12" name="Rectangle : coins arrondis 11">
            <a:extLst>
              <a:ext uri="{FF2B5EF4-FFF2-40B4-BE49-F238E27FC236}">
                <a16:creationId xmlns:a16="http://schemas.microsoft.com/office/drawing/2014/main" id="{C46A0BEB-2B56-44A2-86FB-8CF155B0F80B}"/>
              </a:ext>
            </a:extLst>
          </p:cNvPr>
          <p:cNvSpPr/>
          <p:nvPr/>
        </p:nvSpPr>
        <p:spPr>
          <a:xfrm>
            <a:off x="4010955" y="5715632"/>
            <a:ext cx="2282313" cy="6627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max-</a:t>
            </a:r>
            <a:r>
              <a:rPr lang="fr-FR" sz="2800" dirty="0" err="1"/>
              <a:t>age</a:t>
            </a:r>
            <a:r>
              <a:rPr lang="fr-FR" sz="2800" dirty="0"/>
              <a:t>=…</a:t>
            </a:r>
          </a:p>
        </p:txBody>
      </p:sp>
      <p:cxnSp>
        <p:nvCxnSpPr>
          <p:cNvPr id="13" name="Connecteur droit 12">
            <a:extLst>
              <a:ext uri="{FF2B5EF4-FFF2-40B4-BE49-F238E27FC236}">
                <a16:creationId xmlns:a16="http://schemas.microsoft.com/office/drawing/2014/main" id="{F12F0049-2662-4C2A-AC69-BC6CBEBDACBE}"/>
              </a:ext>
            </a:extLst>
          </p:cNvPr>
          <p:cNvCxnSpPr>
            <a:cxnSpLocks/>
            <a:stCxn id="6" idx="0"/>
            <a:endCxn id="4" idx="2"/>
          </p:cNvCxnSpPr>
          <p:nvPr/>
        </p:nvCxnSpPr>
        <p:spPr>
          <a:xfrm flipH="1" flipV="1">
            <a:off x="5400378" y="1140056"/>
            <a:ext cx="1889638" cy="446583"/>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A1C7AF38-4CD4-4581-8F8A-F64D50864E87}"/>
              </a:ext>
            </a:extLst>
          </p:cNvPr>
          <p:cNvCxnSpPr>
            <a:cxnSpLocks/>
            <a:endCxn id="4" idx="2"/>
          </p:cNvCxnSpPr>
          <p:nvPr/>
        </p:nvCxnSpPr>
        <p:spPr>
          <a:xfrm flipV="1">
            <a:off x="2875945" y="1140056"/>
            <a:ext cx="2524433" cy="477565"/>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559F8F26-7D61-4A50-81D1-F3F04A128475}"/>
              </a:ext>
            </a:extLst>
          </p:cNvPr>
          <p:cNvCxnSpPr>
            <a:cxnSpLocks/>
            <a:stCxn id="7" idx="0"/>
            <a:endCxn id="6" idx="2"/>
          </p:cNvCxnSpPr>
          <p:nvPr/>
        </p:nvCxnSpPr>
        <p:spPr>
          <a:xfrm flipV="1">
            <a:off x="5152112" y="2249422"/>
            <a:ext cx="2137904" cy="456716"/>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8FA0520B-743E-476A-AF08-125DFCD8CC0A}"/>
              </a:ext>
            </a:extLst>
          </p:cNvPr>
          <p:cNvCxnSpPr>
            <a:cxnSpLocks/>
            <a:stCxn id="10" idx="0"/>
            <a:endCxn id="7" idx="2"/>
          </p:cNvCxnSpPr>
          <p:nvPr/>
        </p:nvCxnSpPr>
        <p:spPr>
          <a:xfrm flipH="1" flipV="1">
            <a:off x="5152112" y="3368922"/>
            <a:ext cx="1657351" cy="453539"/>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0346F90F-BD15-4111-9C47-3323892E9FA3}"/>
              </a:ext>
            </a:extLst>
          </p:cNvPr>
          <p:cNvCxnSpPr>
            <a:cxnSpLocks/>
            <a:stCxn id="9" idx="0"/>
            <a:endCxn id="7" idx="2"/>
          </p:cNvCxnSpPr>
          <p:nvPr/>
        </p:nvCxnSpPr>
        <p:spPr>
          <a:xfrm flipV="1">
            <a:off x="3349738" y="3368922"/>
            <a:ext cx="1802374" cy="429695"/>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55F47810-3634-48A5-A47D-7FFD50C6A32A}"/>
              </a:ext>
            </a:extLst>
          </p:cNvPr>
          <p:cNvCxnSpPr>
            <a:cxnSpLocks/>
            <a:stCxn id="8" idx="0"/>
            <a:endCxn id="10" idx="2"/>
          </p:cNvCxnSpPr>
          <p:nvPr/>
        </p:nvCxnSpPr>
        <p:spPr>
          <a:xfrm flipV="1">
            <a:off x="5159488" y="4485245"/>
            <a:ext cx="1649975" cy="250558"/>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E5384E6F-DE07-4412-98EA-4CFC169DA28C}"/>
              </a:ext>
            </a:extLst>
          </p:cNvPr>
          <p:cNvCxnSpPr>
            <a:cxnSpLocks/>
            <a:stCxn id="8" idx="0"/>
            <a:endCxn id="9" idx="2"/>
          </p:cNvCxnSpPr>
          <p:nvPr/>
        </p:nvCxnSpPr>
        <p:spPr>
          <a:xfrm flipH="1" flipV="1">
            <a:off x="3349738" y="4461401"/>
            <a:ext cx="1809750" cy="274402"/>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32889A8-2BFD-4357-B998-1C9BE2605652}"/>
              </a:ext>
            </a:extLst>
          </p:cNvPr>
          <p:cNvCxnSpPr>
            <a:cxnSpLocks/>
            <a:stCxn id="12" idx="0"/>
            <a:endCxn id="8" idx="2"/>
          </p:cNvCxnSpPr>
          <p:nvPr/>
        </p:nvCxnSpPr>
        <p:spPr>
          <a:xfrm flipV="1">
            <a:off x="5152112" y="5398586"/>
            <a:ext cx="7376" cy="317046"/>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Rectangle : coins arrondis 40">
            <a:extLst>
              <a:ext uri="{FF2B5EF4-FFF2-40B4-BE49-F238E27FC236}">
                <a16:creationId xmlns:a16="http://schemas.microsoft.com/office/drawing/2014/main" id="{88297D9C-845B-4024-80EE-ED7E6D52EFCD}"/>
              </a:ext>
            </a:extLst>
          </p:cNvPr>
          <p:cNvSpPr/>
          <p:nvPr/>
        </p:nvSpPr>
        <p:spPr>
          <a:xfrm>
            <a:off x="8611837" y="2706138"/>
            <a:ext cx="2282313" cy="66278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no-cache</a:t>
            </a:r>
          </a:p>
        </p:txBody>
      </p:sp>
      <p:cxnSp>
        <p:nvCxnSpPr>
          <p:cNvPr id="42" name="Connecteur droit 41">
            <a:extLst>
              <a:ext uri="{FF2B5EF4-FFF2-40B4-BE49-F238E27FC236}">
                <a16:creationId xmlns:a16="http://schemas.microsoft.com/office/drawing/2014/main" id="{CC72AF4D-F11D-489A-B722-BD34BF5B485C}"/>
              </a:ext>
            </a:extLst>
          </p:cNvPr>
          <p:cNvCxnSpPr>
            <a:cxnSpLocks/>
            <a:stCxn id="41" idx="0"/>
            <a:endCxn id="6" idx="2"/>
          </p:cNvCxnSpPr>
          <p:nvPr/>
        </p:nvCxnSpPr>
        <p:spPr>
          <a:xfrm flipH="1" flipV="1">
            <a:off x="7290016" y="2249422"/>
            <a:ext cx="2462978" cy="456716"/>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E1B7A775-B8B1-4269-9C56-740D127BD010}"/>
              </a:ext>
            </a:extLst>
          </p:cNvPr>
          <p:cNvCxnSpPr>
            <a:cxnSpLocks/>
            <a:stCxn id="7" idx="3"/>
            <a:endCxn id="41" idx="1"/>
          </p:cNvCxnSpPr>
          <p:nvPr/>
        </p:nvCxnSpPr>
        <p:spPr>
          <a:xfrm>
            <a:off x="8047712" y="3037530"/>
            <a:ext cx="564125"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DF94EE4-B148-4DB5-A07A-AA2D9AB8E894}"/>
              </a:ext>
            </a:extLst>
          </p:cNvPr>
          <p:cNvSpPr/>
          <p:nvPr/>
        </p:nvSpPr>
        <p:spPr>
          <a:xfrm>
            <a:off x="123468" y="6378415"/>
            <a:ext cx="5663153" cy="461665"/>
          </a:xfrm>
          <a:prstGeom prst="rect">
            <a:avLst/>
          </a:prstGeom>
        </p:spPr>
        <p:txBody>
          <a:bodyPr wrap="none">
            <a:spAutoFit/>
          </a:bodyPr>
          <a:lstStyle/>
          <a:p>
            <a:r>
              <a:rPr lang="fr-FR" sz="2400" i="1" dirty="0">
                <a:solidFill>
                  <a:schemeClr val="bg1">
                    <a:lumMod val="50000"/>
                  </a:schemeClr>
                </a:solidFill>
              </a:rPr>
              <a:t>Example: Cache-Control:private,max-age60 </a:t>
            </a:r>
            <a:endParaRPr lang="fr-FR" sz="2400" dirty="0">
              <a:solidFill>
                <a:schemeClr val="bg1">
                  <a:lumMod val="50000"/>
                </a:schemeClr>
              </a:solidFill>
            </a:endParaRPr>
          </a:p>
        </p:txBody>
      </p:sp>
      <p:sp>
        <p:nvSpPr>
          <p:cNvPr id="56" name="Rectangle 55">
            <a:extLst>
              <a:ext uri="{FF2B5EF4-FFF2-40B4-BE49-F238E27FC236}">
                <a16:creationId xmlns:a16="http://schemas.microsoft.com/office/drawing/2014/main" id="{DDCEDD7C-F6B0-448C-B932-9B6792C4BF0E}"/>
              </a:ext>
            </a:extLst>
          </p:cNvPr>
          <p:cNvSpPr/>
          <p:nvPr/>
        </p:nvSpPr>
        <p:spPr>
          <a:xfrm>
            <a:off x="8571346" y="5559714"/>
            <a:ext cx="3506788" cy="1477328"/>
          </a:xfrm>
          <a:prstGeom prst="rect">
            <a:avLst/>
          </a:prstGeom>
        </p:spPr>
        <p:txBody>
          <a:bodyPr wrap="square">
            <a:spAutoFit/>
          </a:bodyPr>
          <a:lstStyle/>
          <a:p>
            <a:r>
              <a:rPr lang="fr-FR" dirty="0">
                <a:hlinkClick r:id="rId2"/>
              </a:rPr>
              <a:t>https://developers.google.com/web/fundamentals/performance/optimizing-content-efficiency/http-caching?hl=fr</a:t>
            </a:r>
            <a:endParaRPr lang="fr-FR" dirty="0"/>
          </a:p>
          <a:p>
            <a:endParaRPr lang="fr-FR" dirty="0"/>
          </a:p>
        </p:txBody>
      </p:sp>
      <p:sp>
        <p:nvSpPr>
          <p:cNvPr id="57" name="ZoneTexte 56">
            <a:extLst>
              <a:ext uri="{FF2B5EF4-FFF2-40B4-BE49-F238E27FC236}">
                <a16:creationId xmlns:a16="http://schemas.microsoft.com/office/drawing/2014/main" id="{7BA42B12-D811-4653-B42A-82D45DDBF80A}"/>
              </a:ext>
            </a:extLst>
          </p:cNvPr>
          <p:cNvSpPr txBox="1"/>
          <p:nvPr/>
        </p:nvSpPr>
        <p:spPr>
          <a:xfrm>
            <a:off x="7179401" y="1122113"/>
            <a:ext cx="599267" cy="461665"/>
          </a:xfrm>
          <a:prstGeom prst="rect">
            <a:avLst/>
          </a:prstGeom>
          <a:noFill/>
        </p:spPr>
        <p:txBody>
          <a:bodyPr wrap="none" rtlCol="0">
            <a:spAutoFit/>
          </a:bodyPr>
          <a:lstStyle/>
          <a:p>
            <a:r>
              <a:rPr lang="fr-FR" sz="2400" b="1" dirty="0">
                <a:solidFill>
                  <a:srgbClr val="00B050"/>
                </a:solidFill>
              </a:rPr>
              <a:t>Yes</a:t>
            </a:r>
          </a:p>
        </p:txBody>
      </p:sp>
      <p:sp>
        <p:nvSpPr>
          <p:cNvPr id="58" name="ZoneTexte 57">
            <a:extLst>
              <a:ext uri="{FF2B5EF4-FFF2-40B4-BE49-F238E27FC236}">
                <a16:creationId xmlns:a16="http://schemas.microsoft.com/office/drawing/2014/main" id="{54CA66E7-CEF3-42D7-8076-C39B96E8EDF9}"/>
              </a:ext>
            </a:extLst>
          </p:cNvPr>
          <p:cNvSpPr txBox="1"/>
          <p:nvPr/>
        </p:nvSpPr>
        <p:spPr>
          <a:xfrm>
            <a:off x="9221078" y="2170731"/>
            <a:ext cx="599267" cy="461665"/>
          </a:xfrm>
          <a:prstGeom prst="rect">
            <a:avLst/>
          </a:prstGeom>
          <a:noFill/>
        </p:spPr>
        <p:txBody>
          <a:bodyPr wrap="none" rtlCol="0">
            <a:spAutoFit/>
          </a:bodyPr>
          <a:lstStyle/>
          <a:p>
            <a:r>
              <a:rPr lang="fr-FR" sz="2400" b="1" dirty="0">
                <a:solidFill>
                  <a:srgbClr val="00B050"/>
                </a:solidFill>
              </a:rPr>
              <a:t>Yes</a:t>
            </a:r>
          </a:p>
        </p:txBody>
      </p:sp>
      <p:sp>
        <p:nvSpPr>
          <p:cNvPr id="59" name="ZoneTexte 58">
            <a:extLst>
              <a:ext uri="{FF2B5EF4-FFF2-40B4-BE49-F238E27FC236}">
                <a16:creationId xmlns:a16="http://schemas.microsoft.com/office/drawing/2014/main" id="{97C211C6-E6CB-4492-9DB4-AAFD8EC2B260}"/>
              </a:ext>
            </a:extLst>
          </p:cNvPr>
          <p:cNvSpPr txBox="1"/>
          <p:nvPr/>
        </p:nvSpPr>
        <p:spPr>
          <a:xfrm>
            <a:off x="6422032" y="3308003"/>
            <a:ext cx="599267" cy="461665"/>
          </a:xfrm>
          <a:prstGeom prst="rect">
            <a:avLst/>
          </a:prstGeom>
          <a:noFill/>
        </p:spPr>
        <p:txBody>
          <a:bodyPr wrap="none" rtlCol="0">
            <a:spAutoFit/>
          </a:bodyPr>
          <a:lstStyle/>
          <a:p>
            <a:r>
              <a:rPr lang="fr-FR" sz="2400" b="1" dirty="0">
                <a:solidFill>
                  <a:srgbClr val="00B050"/>
                </a:solidFill>
              </a:rPr>
              <a:t>Yes</a:t>
            </a:r>
          </a:p>
        </p:txBody>
      </p:sp>
      <p:sp>
        <p:nvSpPr>
          <p:cNvPr id="60" name="ZoneTexte 59">
            <a:extLst>
              <a:ext uri="{FF2B5EF4-FFF2-40B4-BE49-F238E27FC236}">
                <a16:creationId xmlns:a16="http://schemas.microsoft.com/office/drawing/2014/main" id="{EB3EEE24-B05C-4480-BEAD-85DACDE4AF81}"/>
              </a:ext>
            </a:extLst>
          </p:cNvPr>
          <p:cNvSpPr txBox="1"/>
          <p:nvPr/>
        </p:nvSpPr>
        <p:spPr>
          <a:xfrm>
            <a:off x="3030804" y="1083418"/>
            <a:ext cx="551754" cy="461665"/>
          </a:xfrm>
          <a:prstGeom prst="rect">
            <a:avLst/>
          </a:prstGeom>
          <a:noFill/>
        </p:spPr>
        <p:txBody>
          <a:bodyPr wrap="none" rtlCol="0">
            <a:spAutoFit/>
          </a:bodyPr>
          <a:lstStyle/>
          <a:p>
            <a:r>
              <a:rPr lang="fr-FR" sz="2400" b="1" dirty="0">
                <a:solidFill>
                  <a:srgbClr val="C00000"/>
                </a:solidFill>
              </a:rPr>
              <a:t>No</a:t>
            </a:r>
          </a:p>
        </p:txBody>
      </p:sp>
      <p:sp>
        <p:nvSpPr>
          <p:cNvPr id="61" name="ZoneTexte 60">
            <a:extLst>
              <a:ext uri="{FF2B5EF4-FFF2-40B4-BE49-F238E27FC236}">
                <a16:creationId xmlns:a16="http://schemas.microsoft.com/office/drawing/2014/main" id="{8BD97963-0A35-4EA3-96FF-6936E3C2E374}"/>
              </a:ext>
            </a:extLst>
          </p:cNvPr>
          <p:cNvSpPr txBox="1"/>
          <p:nvPr/>
        </p:nvSpPr>
        <p:spPr>
          <a:xfrm>
            <a:off x="3030804" y="3250738"/>
            <a:ext cx="551754" cy="461665"/>
          </a:xfrm>
          <a:prstGeom prst="rect">
            <a:avLst/>
          </a:prstGeom>
          <a:noFill/>
        </p:spPr>
        <p:txBody>
          <a:bodyPr wrap="none" rtlCol="0">
            <a:spAutoFit/>
          </a:bodyPr>
          <a:lstStyle/>
          <a:p>
            <a:r>
              <a:rPr lang="fr-FR" sz="2400" b="1" dirty="0">
                <a:solidFill>
                  <a:srgbClr val="C00000"/>
                </a:solidFill>
              </a:rPr>
              <a:t>No</a:t>
            </a:r>
          </a:p>
        </p:txBody>
      </p:sp>
      <p:sp>
        <p:nvSpPr>
          <p:cNvPr id="62" name="ZoneTexte 61">
            <a:extLst>
              <a:ext uri="{FF2B5EF4-FFF2-40B4-BE49-F238E27FC236}">
                <a16:creationId xmlns:a16="http://schemas.microsoft.com/office/drawing/2014/main" id="{757D4743-DD39-4713-A800-54596607516E}"/>
              </a:ext>
            </a:extLst>
          </p:cNvPr>
          <p:cNvSpPr txBox="1"/>
          <p:nvPr/>
        </p:nvSpPr>
        <p:spPr>
          <a:xfrm>
            <a:off x="4681783" y="2201095"/>
            <a:ext cx="551754" cy="461665"/>
          </a:xfrm>
          <a:prstGeom prst="rect">
            <a:avLst/>
          </a:prstGeom>
          <a:noFill/>
        </p:spPr>
        <p:txBody>
          <a:bodyPr wrap="none" rtlCol="0">
            <a:spAutoFit/>
          </a:bodyPr>
          <a:lstStyle/>
          <a:p>
            <a:r>
              <a:rPr lang="fr-FR" sz="2400" b="1" dirty="0">
                <a:solidFill>
                  <a:srgbClr val="C00000"/>
                </a:solidFill>
              </a:rPr>
              <a:t>No</a:t>
            </a:r>
          </a:p>
        </p:txBody>
      </p:sp>
    </p:spTree>
    <p:extLst>
      <p:ext uri="{BB962C8B-B14F-4D97-AF65-F5344CB8AC3E}">
        <p14:creationId xmlns:p14="http://schemas.microsoft.com/office/powerpoint/2010/main" val="3904366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540D24-4253-4F01-9F3D-B44686FEE4D5}"/>
              </a:ext>
            </a:extLst>
          </p:cNvPr>
          <p:cNvSpPr>
            <a:spLocks noGrp="1"/>
          </p:cNvSpPr>
          <p:nvPr>
            <p:ph type="title"/>
          </p:nvPr>
        </p:nvSpPr>
        <p:spPr/>
        <p:txBody>
          <a:bodyPr/>
          <a:lstStyle/>
          <a:p>
            <a:r>
              <a:rPr lang="fr-FR" dirty="0"/>
              <a:t>REST cache HTTP/1.1 : Assets </a:t>
            </a:r>
            <a:r>
              <a:rPr lang="fr-FR" dirty="0" err="1"/>
              <a:t>static</a:t>
            </a:r>
            <a:endParaRPr lang="fr-FR" dirty="0"/>
          </a:p>
        </p:txBody>
      </p:sp>
      <p:sp>
        <p:nvSpPr>
          <p:cNvPr id="3" name="Espace réservé du contenu 2">
            <a:extLst>
              <a:ext uri="{FF2B5EF4-FFF2-40B4-BE49-F238E27FC236}">
                <a16:creationId xmlns:a16="http://schemas.microsoft.com/office/drawing/2014/main" id="{E9DD6C2B-FAC9-4F24-8E5F-6B1CF2A46B18}"/>
              </a:ext>
            </a:extLst>
          </p:cNvPr>
          <p:cNvSpPr>
            <a:spLocks noGrp="1"/>
          </p:cNvSpPr>
          <p:nvPr>
            <p:ph idx="1"/>
          </p:nvPr>
        </p:nvSpPr>
        <p:spPr/>
        <p:txBody>
          <a:bodyPr/>
          <a:lstStyle/>
          <a:p>
            <a:pPr marL="0" indent="0">
              <a:buNone/>
            </a:pPr>
            <a:r>
              <a:rPr lang="en-US" sz="3200" b="1" dirty="0">
                <a:solidFill>
                  <a:srgbClr val="0070C0"/>
                </a:solidFill>
              </a:rPr>
              <a:t>Version 1.0.0</a:t>
            </a:r>
          </a:p>
          <a:p>
            <a:pPr marL="0" indent="0">
              <a:buNone/>
            </a:pPr>
            <a:r>
              <a:rPr lang="en-US" dirty="0"/>
              <a:t>&lt;link </a:t>
            </a:r>
            <a:r>
              <a:rPr lang="en-US" dirty="0" err="1"/>
              <a:t>href</a:t>
            </a:r>
            <a:r>
              <a:rPr lang="en-US" dirty="0"/>
              <a:t>="./static/</a:t>
            </a:r>
            <a:r>
              <a:rPr lang="en-US" dirty="0" err="1"/>
              <a:t>css</a:t>
            </a:r>
            <a:r>
              <a:rPr lang="en-US" dirty="0"/>
              <a:t>/</a:t>
            </a:r>
            <a:r>
              <a:rPr lang="en-US" dirty="0">
                <a:solidFill>
                  <a:srgbClr val="0070C0"/>
                </a:solidFill>
              </a:rPr>
              <a:t>1.251f08ce</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p>
          <a:p>
            <a:pPr marL="0" indent="0">
              <a:buNone/>
            </a:pPr>
            <a:endParaRPr lang="fr-FR" i="1" dirty="0">
              <a:solidFill>
                <a:schemeClr val="accent1">
                  <a:lumMod val="75000"/>
                </a:schemeClr>
              </a:solidFill>
            </a:endParaRPr>
          </a:p>
          <a:p>
            <a:pPr marL="0" indent="0">
              <a:buNone/>
            </a:pPr>
            <a:endParaRPr lang="fr-FR" i="1" dirty="0">
              <a:solidFill>
                <a:schemeClr val="accent1">
                  <a:lumMod val="75000"/>
                </a:schemeClr>
              </a:solidFill>
            </a:endParaRPr>
          </a:p>
          <a:p>
            <a:pPr marL="0" indent="0">
              <a:buNone/>
            </a:pPr>
            <a:r>
              <a:rPr lang="en-US" sz="3200" b="1" dirty="0">
                <a:solidFill>
                  <a:srgbClr val="00B050"/>
                </a:solidFill>
              </a:rPr>
              <a:t>Version 2.0.0</a:t>
            </a:r>
            <a:endParaRPr lang="fr-FR" sz="3200" b="1" i="1" dirty="0">
              <a:solidFill>
                <a:srgbClr val="00B050"/>
              </a:solidFill>
            </a:endParaRPr>
          </a:p>
          <a:p>
            <a:pPr marL="0" indent="0">
              <a:buNone/>
            </a:pPr>
            <a:r>
              <a:rPr lang="en-US" dirty="0"/>
              <a:t>&lt;link </a:t>
            </a:r>
            <a:r>
              <a:rPr lang="en-US" dirty="0" err="1"/>
              <a:t>href</a:t>
            </a:r>
            <a:r>
              <a:rPr lang="en-US" dirty="0"/>
              <a:t>="./static/</a:t>
            </a:r>
            <a:r>
              <a:rPr lang="en-US" dirty="0" err="1"/>
              <a:t>css</a:t>
            </a:r>
            <a:r>
              <a:rPr lang="en-US" dirty="0"/>
              <a:t>/</a:t>
            </a:r>
            <a:r>
              <a:rPr lang="en-US" dirty="0">
                <a:solidFill>
                  <a:srgbClr val="00B050"/>
                </a:solidFill>
              </a:rPr>
              <a:t>1.c9f85026</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endParaRPr lang="fr-FR" dirty="0"/>
          </a:p>
          <a:p>
            <a:pPr marL="0" indent="0">
              <a:buNone/>
            </a:pPr>
            <a:endParaRPr lang="fr-FR" dirty="0"/>
          </a:p>
        </p:txBody>
      </p:sp>
    </p:spTree>
    <p:extLst>
      <p:ext uri="{BB962C8B-B14F-4D97-AF65-F5344CB8AC3E}">
        <p14:creationId xmlns:p14="http://schemas.microsoft.com/office/powerpoint/2010/main" val="915811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590889"/>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Tree>
    <p:extLst>
      <p:ext uri="{BB962C8B-B14F-4D97-AF65-F5344CB8AC3E}">
        <p14:creationId xmlns:p14="http://schemas.microsoft.com/office/powerpoint/2010/main" val="707037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1554" y="-219598"/>
            <a:ext cx="10515600" cy="1325563"/>
          </a:xfrm>
        </p:spPr>
        <p:txBody>
          <a:bodyPr/>
          <a:lstStyle/>
          <a:p>
            <a:r>
              <a:rPr lang="fr-FR" dirty="0"/>
              <a:t>Niveau 3 : Les liens hypermédia (HATEOAS)</a:t>
            </a:r>
          </a:p>
        </p:txBody>
      </p:sp>
      <p:sp>
        <p:nvSpPr>
          <p:cNvPr id="3" name="Espace réservé du contenu 2"/>
          <p:cNvSpPr>
            <a:spLocks noGrp="1"/>
          </p:cNvSpPr>
          <p:nvPr>
            <p:ph idx="1"/>
          </p:nvPr>
        </p:nvSpPr>
        <p:spPr>
          <a:xfrm>
            <a:off x="339213" y="789610"/>
            <a:ext cx="11513574" cy="632709"/>
          </a:xfrm>
        </p:spPr>
        <p:txBody>
          <a:bodyPr>
            <a:normAutofit/>
          </a:bodyPr>
          <a:lstStyle/>
          <a:p>
            <a:pPr marL="0" indent="0">
              <a:buNone/>
            </a:pPr>
            <a:r>
              <a:rPr lang="fr-FR" sz="3600" dirty="0"/>
              <a:t>Il existe actuellement plusieurs formats standardisés ou non :</a:t>
            </a:r>
          </a:p>
          <a:p>
            <a:endParaRPr lang="fr-FR" sz="3600" dirty="0"/>
          </a:p>
        </p:txBody>
      </p:sp>
      <p:sp>
        <p:nvSpPr>
          <p:cNvPr id="5" name="Rectangle 4">
            <a:extLst>
              <a:ext uri="{FF2B5EF4-FFF2-40B4-BE49-F238E27FC236}">
                <a16:creationId xmlns:a16="http://schemas.microsoft.com/office/drawing/2014/main" id="{FF6C3F79-729F-4525-B15A-F072AD2483F0}"/>
              </a:ext>
            </a:extLst>
          </p:cNvPr>
          <p:cNvSpPr/>
          <p:nvPr/>
        </p:nvSpPr>
        <p:spPr>
          <a:xfrm>
            <a:off x="108155" y="6488668"/>
            <a:ext cx="7561007" cy="369332"/>
          </a:xfrm>
          <a:prstGeom prst="rect">
            <a:avLst/>
          </a:prstGeom>
        </p:spPr>
        <p:txBody>
          <a:bodyPr wrap="square">
            <a:spAutoFit/>
          </a:bodyPr>
          <a:lstStyle/>
          <a:p>
            <a:r>
              <a:rPr lang="fr-FR" dirty="0">
                <a:hlinkClick r:id="rId2"/>
              </a:rPr>
              <a:t>https://sookocheff.com/post/api/on-choosing-a-hypermedia-format/</a:t>
            </a:r>
            <a:endParaRPr lang="fr-FR" dirty="0"/>
          </a:p>
        </p:txBody>
      </p:sp>
      <p:graphicFrame>
        <p:nvGraphicFramePr>
          <p:cNvPr id="4" name="Tableau 3">
            <a:extLst>
              <a:ext uri="{FF2B5EF4-FFF2-40B4-BE49-F238E27FC236}">
                <a16:creationId xmlns:a16="http://schemas.microsoft.com/office/drawing/2014/main" id="{212B5019-1F80-4281-BB79-DBF871A22085}"/>
              </a:ext>
            </a:extLst>
          </p:cNvPr>
          <p:cNvGraphicFramePr>
            <a:graphicFrameLocks noGrp="1"/>
          </p:cNvGraphicFramePr>
          <p:nvPr>
            <p:extLst>
              <p:ext uri="{D42A27DB-BD31-4B8C-83A1-F6EECF244321}">
                <p14:modId xmlns:p14="http://schemas.microsoft.com/office/powerpoint/2010/main" val="3684793615"/>
              </p:ext>
            </p:extLst>
          </p:nvPr>
        </p:nvGraphicFramePr>
        <p:xfrm>
          <a:off x="339213" y="1497725"/>
          <a:ext cx="11513574" cy="3862549"/>
        </p:xfrm>
        <a:graphic>
          <a:graphicData uri="http://schemas.openxmlformats.org/drawingml/2006/table">
            <a:tbl>
              <a:tblPr firstRow="1" bandRow="1">
                <a:tableStyleId>{5C22544A-7EE6-4342-B048-85BDC9FD1C3A}</a:tableStyleId>
              </a:tblPr>
              <a:tblGrid>
                <a:gridCol w="2487561">
                  <a:extLst>
                    <a:ext uri="{9D8B030D-6E8A-4147-A177-3AD203B41FA5}">
                      <a16:colId xmlns:a16="http://schemas.microsoft.com/office/drawing/2014/main" val="2644993542"/>
                    </a:ext>
                  </a:extLst>
                </a:gridCol>
                <a:gridCol w="4080387">
                  <a:extLst>
                    <a:ext uri="{9D8B030D-6E8A-4147-A177-3AD203B41FA5}">
                      <a16:colId xmlns:a16="http://schemas.microsoft.com/office/drawing/2014/main" val="4185326040"/>
                    </a:ext>
                  </a:extLst>
                </a:gridCol>
                <a:gridCol w="4945626">
                  <a:extLst>
                    <a:ext uri="{9D8B030D-6E8A-4147-A177-3AD203B41FA5}">
                      <a16:colId xmlns:a16="http://schemas.microsoft.com/office/drawing/2014/main" val="685844472"/>
                    </a:ext>
                  </a:extLst>
                </a:gridCol>
              </a:tblGrid>
              <a:tr h="331160">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52988897"/>
                  </a:ext>
                </a:extLst>
              </a:tr>
              <a:tr h="816560">
                <a:tc>
                  <a:txBody>
                    <a:bodyPr/>
                    <a:lstStyle/>
                    <a:p>
                      <a:r>
                        <a:rPr lang="fr-FR" sz="1800" dirty="0"/>
                        <a:t>HAL</a:t>
                      </a:r>
                      <a:endParaRPr lang="fr-FR" dirty="0"/>
                    </a:p>
                  </a:txBody>
                  <a:tcPr/>
                </a:tc>
                <a:tc>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hlinkClick r:id="rId3"/>
                        </a:rPr>
                        <a:t>http://stateless.co/hal_specification.html</a:t>
                      </a:r>
                      <a:endParaRPr lang="fr-FR" sz="1800" dirty="0"/>
                    </a:p>
                  </a:txBody>
                  <a:tcPr/>
                </a:tc>
                <a:extLst>
                  <a:ext uri="{0D108BD9-81ED-4DB2-BD59-A6C34878D82A}">
                    <a16:rowId xmlns:a16="http://schemas.microsoft.com/office/drawing/2014/main" val="2052735129"/>
                  </a:ext>
                </a:extLst>
              </a:tr>
              <a:tr h="571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JSON:API </a:t>
                      </a:r>
                      <a:endParaRPr lang="fr-FR" dirty="0"/>
                    </a:p>
                    <a:p>
                      <a:endParaRPr lang="fr-FR" dirty="0"/>
                    </a:p>
                  </a:txBody>
                  <a:tcPr/>
                </a:tc>
                <a:tc>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hlinkClick r:id="rId4"/>
                        </a:rPr>
                        <a:t>http://jsonapi.org</a:t>
                      </a:r>
                      <a:endParaRPr lang="fr-FR" sz="1800" dirty="0"/>
                    </a:p>
                  </a:txBody>
                  <a:tcPr/>
                </a:tc>
                <a:extLst>
                  <a:ext uri="{0D108BD9-81ED-4DB2-BD59-A6C34878D82A}">
                    <a16:rowId xmlns:a16="http://schemas.microsoft.com/office/drawing/2014/main" val="4159242693"/>
                  </a:ext>
                </a:extLst>
              </a:tr>
              <a:tr h="1034309">
                <a:tc>
                  <a:txBody>
                    <a:bodyPr/>
                    <a:lstStyle/>
                    <a:p>
                      <a:r>
                        <a:rPr lang="fr-FR" sz="1800" dirty="0"/>
                        <a:t>JSON-LD </a:t>
                      </a:r>
                      <a:r>
                        <a:rPr lang="fr-FR" sz="1800" dirty="0">
                          <a:solidFill>
                            <a:schemeClr val="bg1">
                              <a:lumMod val="50000"/>
                            </a:schemeClr>
                          </a:solidFill>
                        </a:rPr>
                        <a:t>(HYDRA)</a:t>
                      </a:r>
                      <a:endParaRPr lang="fr-FR" dirty="0">
                        <a:solidFill>
                          <a:schemeClr val="bg1">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hlinkClick r:id="rId5">
                            <a:extLst>
                              <a:ext uri="{A12FA001-AC4F-418D-AE19-62706E023703}">
                                <ahyp:hlinkClr xmlns:ahyp="http://schemas.microsoft.com/office/drawing/2018/hyperlinkcolor" val="tx"/>
                              </a:ext>
                            </a:extLst>
                          </a:hlinkClick>
                        </a:rPr>
                        <a:t>http://json-ld.org</a:t>
                      </a:r>
                      <a:r>
                        <a:rPr lang="fr-FR" sz="18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hlinkClick r:id="rId6">
                            <a:extLst>
                              <a:ext uri="{A12FA001-AC4F-418D-AE19-62706E023703}">
                                <ahyp:hlinkClr xmlns:ahyp="http://schemas.microsoft.com/office/drawing/2018/hyperlinkcolor" val="tx"/>
                              </a:ext>
                            </a:extLst>
                          </a:hlinkClick>
                        </a:rPr>
                        <a:t>https://www.w3.org/TR/json-ld/</a:t>
                      </a:r>
                      <a:r>
                        <a:rPr lang="fr-FR" sz="18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hlinkClick r:id="rId7">
                            <a:extLst>
                              <a:ext uri="{A12FA001-AC4F-418D-AE19-62706E023703}">
                                <ahyp:hlinkClr xmlns:ahyp="http://schemas.microsoft.com/office/drawing/2018/hyperlinkcolor" val="tx"/>
                              </a:ext>
                            </a:extLst>
                          </a:hlinkClick>
                        </a:rPr>
                        <a:t>http://www.hydra-cg.com</a:t>
                      </a:r>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1801634613"/>
                  </a:ext>
                </a:extLst>
              </a:tr>
              <a:tr h="0">
                <a:tc>
                  <a:txBody>
                    <a:bodyPr/>
                    <a:lstStyle/>
                    <a:p>
                      <a:r>
                        <a:rPr lang="fr-FR" sz="1800" dirty="0"/>
                        <a:t>Custom</a:t>
                      </a:r>
                      <a:endParaRPr lang="fr-FR" dirty="0"/>
                    </a:p>
                  </a:txBody>
                  <a:tcPr/>
                </a:tc>
                <a:tc>
                  <a:txBody>
                    <a:bodyPr/>
                    <a:lstStyle/>
                    <a:p>
                      <a:r>
                        <a:rPr lang="fr-FR" sz="1800" dirty="0"/>
                        <a:t>Comme GitHub, inventer son propre format</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hlinkClick r:id="rId8"/>
                        </a:rPr>
                        <a:t>https://api.github.com</a:t>
                      </a:r>
                      <a:br>
                        <a:rPr lang="fr-FR" sz="1800" dirty="0"/>
                      </a:br>
                      <a:r>
                        <a:rPr lang="fr-FR" dirty="0">
                          <a:hlinkClick r:id="rId9"/>
                        </a:rPr>
                        <a:t>http://course-rest.azurewebsites.net/api</a:t>
                      </a:r>
                      <a:endParaRPr lang="fr-FR" sz="1800" dirty="0"/>
                    </a:p>
                  </a:txBody>
                  <a:tcPr/>
                </a:tc>
                <a:extLst>
                  <a:ext uri="{0D108BD9-81ED-4DB2-BD59-A6C34878D82A}">
                    <a16:rowId xmlns:a16="http://schemas.microsoft.com/office/drawing/2014/main" val="3139174251"/>
                  </a:ext>
                </a:extLst>
              </a:tr>
              <a:tr h="33116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t>Collection+JSON</a:t>
                      </a:r>
                      <a:r>
                        <a:rPr lang="fr-FR" sz="1800" dirty="0"/>
                        <a:t>, SIREN</a:t>
                      </a:r>
                      <a:endParaRPr lang="fr-FR" dirty="0"/>
                    </a:p>
                  </a:txBody>
                  <a:tcPr/>
                </a:tc>
                <a:tc>
                  <a:txBody>
                    <a:bodyPr/>
                    <a:lstStyle/>
                    <a:p>
                      <a:endParaRPr lang="fr-FR" dirty="0"/>
                    </a:p>
                  </a:txBody>
                  <a:tcPr/>
                </a:tc>
                <a:extLst>
                  <a:ext uri="{0D108BD9-81ED-4DB2-BD59-A6C34878D82A}">
                    <a16:rowId xmlns:a16="http://schemas.microsoft.com/office/drawing/2014/main" val="3790842231"/>
                  </a:ext>
                </a:extLst>
              </a:tr>
            </a:tbl>
          </a:graphicData>
        </a:graphic>
      </p:graphicFrame>
    </p:spTree>
    <p:extLst>
      <p:ext uri="{BB962C8B-B14F-4D97-AF65-F5344CB8AC3E}">
        <p14:creationId xmlns:p14="http://schemas.microsoft.com/office/powerpoint/2010/main" val="36723461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1353800" cy="1325563"/>
          </a:xfrm>
        </p:spPr>
        <p:txBody>
          <a:bodyPr/>
          <a:lstStyle/>
          <a:p>
            <a:r>
              <a:rPr lang="fr-FR" dirty="0"/>
              <a:t>Le plus adapté aux besoins : Open API</a:t>
            </a:r>
          </a:p>
        </p:txBody>
      </p:sp>
      <p:sp>
        <p:nvSpPr>
          <p:cNvPr id="3" name="Espace réservé du contenu 2"/>
          <p:cNvSpPr>
            <a:spLocks noGrp="1"/>
          </p:cNvSpPr>
          <p:nvPr>
            <p:ph idx="1"/>
          </p:nvPr>
        </p:nvSpPr>
        <p:spPr>
          <a:xfrm>
            <a:off x="838200" y="1468619"/>
            <a:ext cx="6158787" cy="5246326"/>
          </a:xfrm>
        </p:spPr>
        <p:txBody>
          <a:bodyPr>
            <a:normAutofit fontScale="92500" lnSpcReduction="10000"/>
          </a:bodyPr>
          <a:lstStyle/>
          <a:p>
            <a:pPr marL="0" indent="0">
              <a:buNone/>
            </a:pPr>
            <a:r>
              <a:rPr lang="fr-FR" sz="3600" dirty="0"/>
              <a:t>C’est une spécification qui permet de décrire et documenter son API REST :</a:t>
            </a:r>
          </a:p>
          <a:p>
            <a:r>
              <a:rPr lang="fr-FR" sz="3600" dirty="0">
                <a:solidFill>
                  <a:schemeClr val="bg1">
                    <a:lumMod val="50000"/>
                  </a:schemeClr>
                </a:solidFill>
              </a:rPr>
              <a:t>Compréhensible par un ordinateur </a:t>
            </a:r>
          </a:p>
          <a:p>
            <a:r>
              <a:rPr lang="fr-FR" sz="3600" dirty="0">
                <a:solidFill>
                  <a:schemeClr val="bg1">
                    <a:lumMod val="50000"/>
                  </a:schemeClr>
                </a:solidFill>
              </a:rPr>
              <a:t>Compréhensible par un humain </a:t>
            </a:r>
          </a:p>
          <a:p>
            <a:endParaRPr lang="fr-FR" sz="3600" dirty="0">
              <a:solidFill>
                <a:schemeClr val="bg1">
                  <a:lumMod val="50000"/>
                </a:schemeClr>
              </a:solidFill>
            </a:endParaRPr>
          </a:p>
          <a:p>
            <a:endParaRPr lang="fr-FR" sz="3600" dirty="0">
              <a:solidFill>
                <a:schemeClr val="bg1">
                  <a:lumMod val="50000"/>
                </a:schemeClr>
              </a:solidFill>
            </a:endParaRPr>
          </a:p>
          <a:p>
            <a:pPr marL="0" indent="0">
              <a:buNone/>
            </a:pPr>
            <a:r>
              <a:rPr lang="fr-FR" sz="3600" dirty="0" err="1">
                <a:solidFill>
                  <a:srgbClr val="0070C0"/>
                </a:solidFill>
              </a:rPr>
              <a:t>Swagger</a:t>
            </a:r>
            <a:r>
              <a:rPr lang="fr-FR" sz="3600" dirty="0"/>
              <a:t> permet de documenter et d’exposer la documentation de son API.</a:t>
            </a:r>
            <a:endParaRPr lang="fr-FR" sz="3600" dirty="0">
              <a:solidFill>
                <a:schemeClr val="bg1">
                  <a:lumMod val="50000"/>
                </a:schemeClr>
              </a:solidFill>
            </a:endParaRPr>
          </a:p>
        </p:txBody>
      </p:sp>
      <p:pic>
        <p:nvPicPr>
          <p:cNvPr id="6" name="Image 5">
            <a:extLst>
              <a:ext uri="{FF2B5EF4-FFF2-40B4-BE49-F238E27FC236}">
                <a16:creationId xmlns:a16="http://schemas.microsoft.com/office/drawing/2014/main" id="{E5630B81-4DF2-4380-A161-03FCD881842A}"/>
              </a:ext>
            </a:extLst>
          </p:cNvPr>
          <p:cNvPicPr>
            <a:picLocks noChangeAspect="1"/>
          </p:cNvPicPr>
          <p:nvPr/>
        </p:nvPicPr>
        <p:blipFill>
          <a:blip r:embed="rId2"/>
          <a:stretch>
            <a:fillRect/>
          </a:stretch>
        </p:blipFill>
        <p:spPr>
          <a:xfrm>
            <a:off x="7208918" y="1849619"/>
            <a:ext cx="4771150" cy="3628103"/>
          </a:xfrm>
          <a:prstGeom prst="rect">
            <a:avLst/>
          </a:prstGeom>
        </p:spPr>
      </p:pic>
      <p:sp>
        <p:nvSpPr>
          <p:cNvPr id="7" name="Rectangle 6">
            <a:extLst>
              <a:ext uri="{FF2B5EF4-FFF2-40B4-BE49-F238E27FC236}">
                <a16:creationId xmlns:a16="http://schemas.microsoft.com/office/drawing/2014/main" id="{3140EC73-547F-44CF-A68A-4EA45A494464}"/>
              </a:ext>
            </a:extLst>
          </p:cNvPr>
          <p:cNvSpPr/>
          <p:nvPr/>
        </p:nvSpPr>
        <p:spPr>
          <a:xfrm>
            <a:off x="7683154" y="5477722"/>
            <a:ext cx="3398816" cy="523220"/>
          </a:xfrm>
          <a:prstGeom prst="rect">
            <a:avLst/>
          </a:prstGeom>
        </p:spPr>
        <p:txBody>
          <a:bodyPr wrap="none">
            <a:spAutoFit/>
          </a:bodyPr>
          <a:lstStyle/>
          <a:p>
            <a:r>
              <a:rPr lang="fr-FR" sz="2800" dirty="0" err="1"/>
              <a:t>OpenAPI</a:t>
            </a:r>
            <a:r>
              <a:rPr lang="fr-FR" sz="2800" dirty="0"/>
              <a:t> </a:t>
            </a:r>
            <a:r>
              <a:rPr lang="fr-FR" sz="2800" dirty="0" err="1"/>
              <a:t>Specification</a:t>
            </a:r>
            <a:endParaRPr lang="fr-FR" sz="2800" dirty="0"/>
          </a:p>
        </p:txBody>
      </p:sp>
    </p:spTree>
    <p:extLst>
      <p:ext uri="{BB962C8B-B14F-4D97-AF65-F5344CB8AC3E}">
        <p14:creationId xmlns:p14="http://schemas.microsoft.com/office/powerpoint/2010/main" val="297417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9</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4747907" y="4331932"/>
            <a:ext cx="3701687" cy="247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2000" b="1" dirty="0">
              <a:solidFill>
                <a:srgbClr val="00B050"/>
              </a:solidFill>
            </a:endParaRPr>
          </a:p>
          <a:p>
            <a:r>
              <a:rPr lang="fr-FR" b="1" dirty="0">
                <a:solidFill>
                  <a:srgbClr val="00B050"/>
                </a:solidFill>
              </a:rPr>
              <a:t>Réparti les requêtes </a:t>
            </a:r>
          </a:p>
          <a:p>
            <a:r>
              <a:rPr lang="fr-FR" b="1" dirty="0">
                <a:solidFill>
                  <a:srgbClr val="00B050"/>
                </a:solidFill>
              </a:rPr>
              <a:t>Résilience aux pannes</a:t>
            </a:r>
          </a:p>
          <a:p>
            <a:r>
              <a:rPr lang="fr-FR" b="1" dirty="0">
                <a:solidFill>
                  <a:srgbClr val="00B050"/>
                </a:solidFill>
              </a:rPr>
              <a:t>Mise à jour à chaud</a:t>
            </a:r>
            <a:endParaRPr lang="fr-FR"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9330401-E806-4852-B651-0F211FA6FBE4}"/>
              </a:ext>
            </a:extLst>
          </p:cNvPr>
          <p:cNvSpPr/>
          <p:nvPr/>
        </p:nvSpPr>
        <p:spPr>
          <a:xfrm>
            <a:off x="5458623" y="3318282"/>
            <a:ext cx="2270173" cy="523220"/>
          </a:xfrm>
          <a:prstGeom prst="rect">
            <a:avLst/>
          </a:prstGeom>
        </p:spPr>
        <p:txBody>
          <a:bodyPr wrap="none">
            <a:spAutoFit/>
          </a:bodyPr>
          <a:lstStyle/>
          <a:p>
            <a:pPr algn="ctr"/>
            <a:r>
              <a:rPr lang="fr-FR" sz="2800" b="1" dirty="0" err="1">
                <a:solidFill>
                  <a:srgbClr val="00B050"/>
                </a:solidFill>
              </a:rPr>
              <a:t>Load</a:t>
            </a:r>
            <a:r>
              <a:rPr lang="fr-FR" sz="2800" b="1" dirty="0">
                <a:solidFill>
                  <a:srgbClr val="00B050"/>
                </a:solidFill>
              </a:rPr>
              <a:t> balancer</a:t>
            </a:r>
          </a:p>
        </p:txBody>
      </p:sp>
    </p:spTree>
    <p:extLst>
      <p:ext uri="{BB962C8B-B14F-4D97-AF65-F5344CB8AC3E}">
        <p14:creationId xmlns:p14="http://schemas.microsoft.com/office/powerpoint/2010/main" val="1688350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Autofit/>
          </a:bodyPr>
          <a:lstStyle/>
          <a:p>
            <a:pPr algn="ctr"/>
            <a:r>
              <a:rPr lang="fr-FR" sz="19300" dirty="0"/>
              <a:t>One more </a:t>
            </a:r>
            <a:r>
              <a:rPr lang="fr-FR" sz="19300" dirty="0" err="1"/>
              <a:t>thing</a:t>
            </a:r>
            <a:r>
              <a:rPr lang="fr-FR" sz="19300" dirty="0"/>
              <a:t> !</a:t>
            </a:r>
          </a:p>
        </p:txBody>
      </p:sp>
    </p:spTree>
    <p:extLst>
      <p:ext uri="{BB962C8B-B14F-4D97-AF65-F5344CB8AC3E}">
        <p14:creationId xmlns:p14="http://schemas.microsoft.com/office/powerpoint/2010/main" val="7474169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E2E07D-F8B6-48B5-9DAB-A18A531D963B}"/>
              </a:ext>
            </a:extLst>
          </p:cNvPr>
          <p:cNvSpPr>
            <a:spLocks noGrp="1"/>
          </p:cNvSpPr>
          <p:nvPr>
            <p:ph type="title"/>
          </p:nvPr>
        </p:nvSpPr>
        <p:spPr/>
        <p:txBody>
          <a:bodyPr/>
          <a:lstStyle/>
          <a:p>
            <a:r>
              <a:rPr lang="fr-FR" dirty="0"/>
              <a:t>Quelle technologie choisir ?</a:t>
            </a:r>
          </a:p>
        </p:txBody>
      </p:sp>
      <p:sp>
        <p:nvSpPr>
          <p:cNvPr id="4" name="ZoneTexte 3">
            <a:extLst>
              <a:ext uri="{FF2B5EF4-FFF2-40B4-BE49-F238E27FC236}">
                <a16:creationId xmlns:a16="http://schemas.microsoft.com/office/drawing/2014/main" id="{158AE80D-8FEA-4456-9B19-A7B3BFA03AC1}"/>
              </a:ext>
            </a:extLst>
          </p:cNvPr>
          <p:cNvSpPr txBox="1"/>
          <p:nvPr/>
        </p:nvSpPr>
        <p:spPr>
          <a:xfrm>
            <a:off x="5717727" y="2921166"/>
            <a:ext cx="2940485" cy="1015663"/>
          </a:xfrm>
          <a:prstGeom prst="rect">
            <a:avLst/>
          </a:prstGeom>
          <a:noFill/>
        </p:spPr>
        <p:txBody>
          <a:bodyPr wrap="none" rtlCol="0">
            <a:spAutoFit/>
          </a:bodyPr>
          <a:lstStyle/>
          <a:p>
            <a:r>
              <a:rPr lang="fr-FR" sz="6000" dirty="0" err="1"/>
              <a:t>GraphQL</a:t>
            </a:r>
            <a:endParaRPr lang="fr-FR" sz="6000" dirty="0"/>
          </a:p>
        </p:txBody>
      </p:sp>
      <p:sp>
        <p:nvSpPr>
          <p:cNvPr id="7" name="ZoneTexte 6">
            <a:extLst>
              <a:ext uri="{FF2B5EF4-FFF2-40B4-BE49-F238E27FC236}">
                <a16:creationId xmlns:a16="http://schemas.microsoft.com/office/drawing/2014/main" id="{064AB4E9-E98E-4D70-8DF2-FE20337C3BB4}"/>
              </a:ext>
            </a:extLst>
          </p:cNvPr>
          <p:cNvSpPr txBox="1"/>
          <p:nvPr/>
        </p:nvSpPr>
        <p:spPr>
          <a:xfrm>
            <a:off x="3257068" y="2921164"/>
            <a:ext cx="1523430" cy="1015663"/>
          </a:xfrm>
          <a:prstGeom prst="rect">
            <a:avLst/>
          </a:prstGeom>
          <a:noFill/>
        </p:spPr>
        <p:txBody>
          <a:bodyPr wrap="none" rtlCol="0">
            <a:spAutoFit/>
          </a:bodyPr>
          <a:lstStyle/>
          <a:p>
            <a:r>
              <a:rPr lang="fr-FR" sz="6000" dirty="0" err="1"/>
              <a:t>Rest</a:t>
            </a:r>
            <a:endParaRPr lang="fr-FR" sz="6000" dirty="0"/>
          </a:p>
        </p:txBody>
      </p:sp>
      <p:sp>
        <p:nvSpPr>
          <p:cNvPr id="8" name="ZoneTexte 7">
            <a:extLst>
              <a:ext uri="{FF2B5EF4-FFF2-40B4-BE49-F238E27FC236}">
                <a16:creationId xmlns:a16="http://schemas.microsoft.com/office/drawing/2014/main" id="{9607A124-06FC-4AC8-AA97-F95ACE1EE740}"/>
              </a:ext>
            </a:extLst>
          </p:cNvPr>
          <p:cNvSpPr txBox="1"/>
          <p:nvPr/>
        </p:nvSpPr>
        <p:spPr>
          <a:xfrm>
            <a:off x="9455197" y="2921165"/>
            <a:ext cx="1773242" cy="1015663"/>
          </a:xfrm>
          <a:prstGeom prst="rect">
            <a:avLst/>
          </a:prstGeom>
          <a:noFill/>
        </p:spPr>
        <p:txBody>
          <a:bodyPr wrap="none" rtlCol="0">
            <a:spAutoFit/>
          </a:bodyPr>
          <a:lstStyle/>
          <a:p>
            <a:r>
              <a:rPr lang="fr-FR" sz="6000" dirty="0" err="1"/>
              <a:t>gRPC</a:t>
            </a:r>
            <a:endParaRPr lang="fr-FR" sz="6000" dirty="0"/>
          </a:p>
        </p:txBody>
      </p:sp>
      <p:sp>
        <p:nvSpPr>
          <p:cNvPr id="9" name="ZoneTexte 8">
            <a:extLst>
              <a:ext uri="{FF2B5EF4-FFF2-40B4-BE49-F238E27FC236}">
                <a16:creationId xmlns:a16="http://schemas.microsoft.com/office/drawing/2014/main" id="{B344E68A-849F-4F99-8224-3365E196DC11}"/>
              </a:ext>
            </a:extLst>
          </p:cNvPr>
          <p:cNvSpPr txBox="1"/>
          <p:nvPr/>
        </p:nvSpPr>
        <p:spPr>
          <a:xfrm>
            <a:off x="602702" y="2921164"/>
            <a:ext cx="1717137" cy="1015663"/>
          </a:xfrm>
          <a:prstGeom prst="rect">
            <a:avLst/>
          </a:prstGeom>
          <a:noFill/>
        </p:spPr>
        <p:txBody>
          <a:bodyPr wrap="none" rtlCol="0">
            <a:spAutoFit/>
          </a:bodyPr>
          <a:lstStyle/>
          <a:p>
            <a:r>
              <a:rPr lang="fr-FR" sz="6000" dirty="0"/>
              <a:t>Soap</a:t>
            </a:r>
          </a:p>
        </p:txBody>
      </p:sp>
    </p:spTree>
    <p:extLst>
      <p:ext uri="{BB962C8B-B14F-4D97-AF65-F5344CB8AC3E}">
        <p14:creationId xmlns:p14="http://schemas.microsoft.com/office/powerpoint/2010/main" val="138444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E2E07D-F8B6-48B5-9DAB-A18A531D963B}"/>
              </a:ext>
            </a:extLst>
          </p:cNvPr>
          <p:cNvSpPr>
            <a:spLocks noGrp="1"/>
          </p:cNvSpPr>
          <p:nvPr>
            <p:ph type="title"/>
          </p:nvPr>
        </p:nvSpPr>
        <p:spPr/>
        <p:txBody>
          <a:bodyPr/>
          <a:lstStyle/>
          <a:p>
            <a:r>
              <a:rPr lang="fr-FR" dirty="0"/>
              <a:t>Quel technologie choisir ?</a:t>
            </a:r>
          </a:p>
        </p:txBody>
      </p:sp>
      <p:sp>
        <p:nvSpPr>
          <p:cNvPr id="4" name="ZoneTexte 3">
            <a:extLst>
              <a:ext uri="{FF2B5EF4-FFF2-40B4-BE49-F238E27FC236}">
                <a16:creationId xmlns:a16="http://schemas.microsoft.com/office/drawing/2014/main" id="{158AE80D-8FEA-4456-9B19-A7B3BFA03AC1}"/>
              </a:ext>
            </a:extLst>
          </p:cNvPr>
          <p:cNvSpPr txBox="1"/>
          <p:nvPr/>
        </p:nvSpPr>
        <p:spPr>
          <a:xfrm>
            <a:off x="5717727" y="2921166"/>
            <a:ext cx="2940485" cy="1015663"/>
          </a:xfrm>
          <a:prstGeom prst="rect">
            <a:avLst/>
          </a:prstGeom>
          <a:noFill/>
        </p:spPr>
        <p:txBody>
          <a:bodyPr wrap="none" rtlCol="0">
            <a:spAutoFit/>
          </a:bodyPr>
          <a:lstStyle/>
          <a:p>
            <a:r>
              <a:rPr lang="fr-FR" sz="6000" dirty="0" err="1"/>
              <a:t>GraphQL</a:t>
            </a:r>
            <a:endParaRPr lang="fr-FR" sz="6000" dirty="0"/>
          </a:p>
        </p:txBody>
      </p:sp>
      <p:sp>
        <p:nvSpPr>
          <p:cNvPr id="7" name="ZoneTexte 6">
            <a:extLst>
              <a:ext uri="{FF2B5EF4-FFF2-40B4-BE49-F238E27FC236}">
                <a16:creationId xmlns:a16="http://schemas.microsoft.com/office/drawing/2014/main" id="{064AB4E9-E98E-4D70-8DF2-FE20337C3BB4}"/>
              </a:ext>
            </a:extLst>
          </p:cNvPr>
          <p:cNvSpPr txBox="1"/>
          <p:nvPr/>
        </p:nvSpPr>
        <p:spPr>
          <a:xfrm>
            <a:off x="3257068" y="2921164"/>
            <a:ext cx="1523430" cy="1015663"/>
          </a:xfrm>
          <a:prstGeom prst="rect">
            <a:avLst/>
          </a:prstGeom>
          <a:noFill/>
        </p:spPr>
        <p:txBody>
          <a:bodyPr wrap="none" rtlCol="0">
            <a:spAutoFit/>
          </a:bodyPr>
          <a:lstStyle/>
          <a:p>
            <a:r>
              <a:rPr lang="fr-FR" sz="6000" dirty="0" err="1"/>
              <a:t>Rest</a:t>
            </a:r>
            <a:endParaRPr lang="fr-FR" sz="6000" dirty="0"/>
          </a:p>
        </p:txBody>
      </p:sp>
      <p:sp>
        <p:nvSpPr>
          <p:cNvPr id="8" name="ZoneTexte 7">
            <a:extLst>
              <a:ext uri="{FF2B5EF4-FFF2-40B4-BE49-F238E27FC236}">
                <a16:creationId xmlns:a16="http://schemas.microsoft.com/office/drawing/2014/main" id="{9607A124-06FC-4AC8-AA97-F95ACE1EE740}"/>
              </a:ext>
            </a:extLst>
          </p:cNvPr>
          <p:cNvSpPr txBox="1"/>
          <p:nvPr/>
        </p:nvSpPr>
        <p:spPr>
          <a:xfrm>
            <a:off x="9455197" y="2921165"/>
            <a:ext cx="1773242" cy="1015663"/>
          </a:xfrm>
          <a:prstGeom prst="rect">
            <a:avLst/>
          </a:prstGeom>
          <a:noFill/>
        </p:spPr>
        <p:txBody>
          <a:bodyPr wrap="none" rtlCol="0">
            <a:spAutoFit/>
          </a:bodyPr>
          <a:lstStyle/>
          <a:p>
            <a:r>
              <a:rPr lang="fr-FR" sz="6000" dirty="0" err="1"/>
              <a:t>gRPC</a:t>
            </a:r>
            <a:endParaRPr lang="fr-FR" sz="6000" dirty="0"/>
          </a:p>
        </p:txBody>
      </p:sp>
      <p:sp>
        <p:nvSpPr>
          <p:cNvPr id="9" name="ZoneTexte 8">
            <a:extLst>
              <a:ext uri="{FF2B5EF4-FFF2-40B4-BE49-F238E27FC236}">
                <a16:creationId xmlns:a16="http://schemas.microsoft.com/office/drawing/2014/main" id="{B344E68A-849F-4F99-8224-3365E196DC11}"/>
              </a:ext>
            </a:extLst>
          </p:cNvPr>
          <p:cNvSpPr txBox="1"/>
          <p:nvPr/>
        </p:nvSpPr>
        <p:spPr>
          <a:xfrm>
            <a:off x="602702" y="2921164"/>
            <a:ext cx="1717137" cy="1015663"/>
          </a:xfrm>
          <a:prstGeom prst="rect">
            <a:avLst/>
          </a:prstGeom>
          <a:noFill/>
        </p:spPr>
        <p:txBody>
          <a:bodyPr wrap="none" rtlCol="0">
            <a:spAutoFit/>
          </a:bodyPr>
          <a:lstStyle/>
          <a:p>
            <a:r>
              <a:rPr lang="fr-FR" sz="6000" dirty="0"/>
              <a:t>Soap</a:t>
            </a:r>
          </a:p>
        </p:txBody>
      </p:sp>
      <p:sp>
        <p:nvSpPr>
          <p:cNvPr id="10" name="Cœur 9">
            <a:extLst>
              <a:ext uri="{FF2B5EF4-FFF2-40B4-BE49-F238E27FC236}">
                <a16:creationId xmlns:a16="http://schemas.microsoft.com/office/drawing/2014/main" id="{1B3E184F-D0C8-4979-B8FC-4E011AC64A38}"/>
              </a:ext>
            </a:extLst>
          </p:cNvPr>
          <p:cNvSpPr/>
          <p:nvPr/>
        </p:nvSpPr>
        <p:spPr>
          <a:xfrm>
            <a:off x="4018783" y="4474677"/>
            <a:ext cx="2167013" cy="2059914"/>
          </a:xfrm>
          <a:prstGeom prst="heart">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AB1E53D-FE3D-4331-9B50-28396914BC7C}"/>
              </a:ext>
            </a:extLst>
          </p:cNvPr>
          <p:cNvSpPr txBox="1"/>
          <p:nvPr/>
        </p:nvSpPr>
        <p:spPr>
          <a:xfrm>
            <a:off x="4134141" y="5127762"/>
            <a:ext cx="1936299" cy="523220"/>
          </a:xfrm>
          <a:prstGeom prst="rect">
            <a:avLst/>
          </a:prstGeom>
          <a:noFill/>
        </p:spPr>
        <p:txBody>
          <a:bodyPr wrap="none" rtlCol="0">
            <a:spAutoFit/>
          </a:bodyPr>
          <a:lstStyle/>
          <a:p>
            <a:r>
              <a:rPr lang="fr-FR" sz="2800" b="1" dirty="0">
                <a:solidFill>
                  <a:schemeClr val="bg1"/>
                </a:solidFill>
              </a:rPr>
              <a:t>Cache HTTP</a:t>
            </a:r>
          </a:p>
        </p:txBody>
      </p:sp>
      <p:cxnSp>
        <p:nvCxnSpPr>
          <p:cNvPr id="12" name="Connecteur droit 11">
            <a:extLst>
              <a:ext uri="{FF2B5EF4-FFF2-40B4-BE49-F238E27FC236}">
                <a16:creationId xmlns:a16="http://schemas.microsoft.com/office/drawing/2014/main" id="{F87C4ECB-AD13-4397-8317-0968485E32FA}"/>
              </a:ext>
            </a:extLst>
          </p:cNvPr>
          <p:cNvCxnSpPr>
            <a:cxnSpLocks/>
            <a:endCxn id="7" idx="2"/>
          </p:cNvCxnSpPr>
          <p:nvPr/>
        </p:nvCxnSpPr>
        <p:spPr>
          <a:xfrm flipH="1" flipV="1">
            <a:off x="4018783" y="3936827"/>
            <a:ext cx="395901" cy="653085"/>
          </a:xfrm>
          <a:prstGeom prst="line">
            <a:avLst/>
          </a:prstGeom>
          <a:ln w="476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2205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
        <p:nvSpPr>
          <p:cNvPr id="4" name="Espace réservé du contenu 2">
            <a:extLst>
              <a:ext uri="{FF2B5EF4-FFF2-40B4-BE49-F238E27FC236}">
                <a16:creationId xmlns:a16="http://schemas.microsoft.com/office/drawing/2014/main" id="{53BA6CD3-426C-4F83-8268-75A2BD01DE30}"/>
              </a:ext>
            </a:extLst>
          </p:cNvPr>
          <p:cNvSpPr txBox="1">
            <a:spLocks/>
          </p:cNvSpPr>
          <p:nvPr/>
        </p:nvSpPr>
        <p:spPr>
          <a:xfrm>
            <a:off x="838199" y="1468619"/>
            <a:ext cx="10515600" cy="50369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sz="3200" dirty="0">
                <a:solidFill>
                  <a:schemeClr val="bg1"/>
                </a:solidFill>
              </a:rPr>
              <a:t>Qu’est ce qui peut vous aider à bien modéliser une api (</a:t>
            </a:r>
            <a:r>
              <a:rPr lang="fr-FR" sz="3200">
                <a:solidFill>
                  <a:schemeClr val="bg1"/>
                </a:solidFill>
              </a:rPr>
              <a:t>en domaines fonctionnels) </a:t>
            </a:r>
            <a:endParaRPr lang="fr-FR" sz="3200" dirty="0">
              <a:solidFill>
                <a:schemeClr val="bg1"/>
              </a:solidFill>
            </a:endParaRPr>
          </a:p>
          <a:p>
            <a:pPr marL="457200" lvl="1" indent="0" fontAlgn="base">
              <a:buNone/>
            </a:pPr>
            <a:endParaRPr lang="fr-FR" sz="3200" dirty="0">
              <a:solidFill>
                <a:schemeClr val="bg1"/>
              </a:solidFill>
            </a:endParaRPr>
          </a:p>
          <a:p>
            <a:pPr lvl="1" fontAlgn="base">
              <a:buFont typeface="Wingdings" panose="05000000000000000000" pitchFamily="2" charset="2"/>
              <a:buChar char="q"/>
            </a:pPr>
            <a:r>
              <a:rPr lang="fr-FR" sz="3200" dirty="0">
                <a:solidFill>
                  <a:schemeClr val="bg1"/>
                </a:solidFill>
              </a:rPr>
              <a:t> Modéliser sa base de données au format merise </a:t>
            </a:r>
          </a:p>
          <a:p>
            <a:pPr lvl="1" fontAlgn="base">
              <a:buFont typeface="Wingdings" panose="05000000000000000000" pitchFamily="2" charset="2"/>
              <a:buChar char="q"/>
            </a:pPr>
            <a:endParaRPr lang="fr-FR" sz="3200" dirty="0">
              <a:solidFill>
                <a:schemeClr val="bg1"/>
              </a:solidFill>
            </a:endParaRPr>
          </a:p>
          <a:p>
            <a:pPr lvl="1" fontAlgn="base">
              <a:buFont typeface="Wingdings" panose="05000000000000000000" pitchFamily="2" charset="2"/>
              <a:buChar char="q"/>
            </a:pPr>
            <a:r>
              <a:rPr lang="fr-FR" sz="3200" dirty="0">
                <a:solidFill>
                  <a:schemeClr val="bg1"/>
                </a:solidFill>
              </a:rPr>
              <a:t> Le choix du </a:t>
            </a:r>
            <a:r>
              <a:rPr lang="fr-FR" sz="3200" dirty="0" err="1">
                <a:solidFill>
                  <a:schemeClr val="bg1"/>
                </a:solidFill>
              </a:rPr>
              <a:t>framework</a:t>
            </a:r>
            <a:r>
              <a:rPr lang="fr-FR" sz="3200" dirty="0">
                <a:solidFill>
                  <a:schemeClr val="bg1"/>
                </a:solidFill>
              </a:rPr>
              <a:t> </a:t>
            </a:r>
          </a:p>
          <a:p>
            <a:pPr lvl="1" fontAlgn="base">
              <a:buFont typeface="Wingdings" panose="05000000000000000000" pitchFamily="2" charset="2"/>
              <a:buChar char="q"/>
            </a:pPr>
            <a:endParaRPr lang="fr-FR" sz="3200" dirty="0">
              <a:solidFill>
                <a:schemeClr val="bg1"/>
              </a:solidFill>
            </a:endParaRPr>
          </a:p>
          <a:p>
            <a:pPr lvl="1" fontAlgn="base">
              <a:buFont typeface="Wingdings" panose="05000000000000000000" pitchFamily="2" charset="2"/>
              <a:buChar char="q"/>
            </a:pPr>
            <a:r>
              <a:rPr lang="fr-FR" sz="3200" dirty="0">
                <a:solidFill>
                  <a:schemeClr val="bg1"/>
                </a:solidFill>
              </a:rPr>
              <a:t> Avoir une architecture en micro service </a:t>
            </a:r>
          </a:p>
          <a:p>
            <a:pPr lvl="1" fontAlgn="base">
              <a:buFont typeface="Wingdings" panose="05000000000000000000" pitchFamily="2" charset="2"/>
              <a:buChar char="q"/>
            </a:pPr>
            <a:endParaRPr lang="fr-FR" sz="3200" dirty="0">
              <a:solidFill>
                <a:schemeClr val="bg1"/>
              </a:solidFill>
            </a:endParaRPr>
          </a:p>
          <a:p>
            <a:pPr lvl="1" fontAlgn="base">
              <a:buFont typeface="Wingdings" panose="05000000000000000000" pitchFamily="2" charset="2"/>
              <a:buChar char="q"/>
            </a:pPr>
            <a:r>
              <a:rPr lang="fr-FR" sz="3200" dirty="0">
                <a:solidFill>
                  <a:schemeClr val="bg1"/>
                </a:solidFill>
              </a:rPr>
              <a:t> Designer les écrans en premier et le montrer aux utilisateurs </a:t>
            </a:r>
            <a:endParaRPr lang="fr-FR" sz="4400" dirty="0"/>
          </a:p>
          <a:p>
            <a:pPr marL="0" indent="0">
              <a:buFont typeface="Arial" panose="020B0604020202020204" pitchFamily="34" charset="0"/>
              <a:buNone/>
            </a:pPr>
            <a:endParaRPr lang="fr-FR" sz="4400" dirty="0"/>
          </a:p>
          <a:p>
            <a:pPr marL="0" indent="0">
              <a:buFont typeface="Arial" panose="020B0604020202020204" pitchFamily="34" charset="0"/>
              <a:buNone/>
            </a:pPr>
            <a:endParaRPr lang="fr-FR" sz="4400" dirty="0"/>
          </a:p>
        </p:txBody>
      </p:sp>
    </p:spTree>
    <p:extLst>
      <p:ext uri="{BB962C8B-B14F-4D97-AF65-F5344CB8AC3E}">
        <p14:creationId xmlns:p14="http://schemas.microsoft.com/office/powerpoint/2010/main" val="19972294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Autofit/>
          </a:bodyPr>
          <a:lstStyle/>
          <a:p>
            <a:pPr algn="ctr"/>
            <a:r>
              <a:rPr lang="fr-FR" sz="19300" dirty="0"/>
              <a:t>Merci </a:t>
            </a:r>
            <a:r>
              <a:rPr lang="fr-FR" sz="19300" dirty="0">
                <a:sym typeface="Wingdings" panose="05000000000000000000" pitchFamily="2" charset="2"/>
              </a:rPr>
              <a:t></a:t>
            </a:r>
            <a:br>
              <a:rPr lang="fr-FR" sz="19300" dirty="0"/>
            </a:br>
            <a:r>
              <a:rPr lang="fr-FR" sz="9600" dirty="0">
                <a:solidFill>
                  <a:schemeClr val="bg1">
                    <a:lumMod val="65000"/>
                  </a:schemeClr>
                </a:solidFill>
              </a:rPr>
              <a:t>Questions ? </a:t>
            </a:r>
            <a:endParaRPr lang="fr-FR" sz="19300" dirty="0">
              <a:solidFill>
                <a:schemeClr val="bg1">
                  <a:lumMod val="65000"/>
                </a:schemeClr>
              </a:solidFill>
            </a:endParaRPr>
          </a:p>
        </p:txBody>
      </p:sp>
    </p:spTree>
    <p:extLst>
      <p:ext uri="{BB962C8B-B14F-4D97-AF65-F5344CB8AC3E}">
        <p14:creationId xmlns:p14="http://schemas.microsoft.com/office/powerpoint/2010/main" val="29657382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375537"/>
            <a:ext cx="5876925" cy="3131808"/>
          </a:xfrm>
        </p:spPr>
        <p:txBody>
          <a:bodyPr>
            <a:normAutofit/>
          </a:bodyPr>
          <a:lstStyle/>
          <a:p>
            <a:pPr marL="0" indent="0">
              <a:buNone/>
            </a:pPr>
            <a:r>
              <a:rPr lang="fr-FR" sz="4000" b="1" i="1" dirty="0">
                <a:solidFill>
                  <a:schemeClr val="accent1">
                    <a:lumMod val="75000"/>
                  </a:schemeClr>
                </a:solidFill>
              </a:rPr>
              <a:t>Time-</a:t>
            </a:r>
            <a:r>
              <a:rPr lang="fr-FR" sz="4000" b="1" i="1" dirty="0" err="1">
                <a:solidFill>
                  <a:schemeClr val="accent1">
                    <a:lumMod val="75000"/>
                  </a:schemeClr>
                </a:solidFill>
              </a:rPr>
              <a:t>based</a:t>
            </a:r>
            <a:br>
              <a:rPr lang="fr-FR" sz="4000" b="1" i="1" dirty="0">
                <a:solidFill>
                  <a:schemeClr val="accent1">
                    <a:lumMod val="75000"/>
                  </a:schemeClr>
                </a:solidFill>
              </a:rPr>
            </a:br>
            <a:br>
              <a:rPr lang="fr-FR" sz="4000" b="1" i="1" dirty="0">
                <a:solidFill>
                  <a:schemeClr val="accent1">
                    <a:lumMod val="75000"/>
                  </a:schemeClr>
                </a:solidFill>
              </a:rPr>
            </a:b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r>
              <a:rPr lang="en-US" sz="1800" dirty="0">
                <a:solidFill>
                  <a:srgbClr val="7030A0"/>
                </a:solidFill>
              </a:rPr>
              <a:t>If-Modified-Since: Wed, 21 Oct 2015 07:28:00 GMT</a:t>
            </a:r>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565888" y="1369746"/>
            <a:ext cx="5576854" cy="2893100"/>
          </a:xfrm>
          <a:prstGeom prst="rect">
            <a:avLst/>
          </a:prstGeom>
        </p:spPr>
        <p:txBody>
          <a:bodyPr wrap="square">
            <a:spAutoFit/>
          </a:bodyPr>
          <a:lstStyle/>
          <a:p>
            <a:r>
              <a:rPr lang="fr-FR" sz="3700" b="1" i="1" dirty="0">
                <a:solidFill>
                  <a:schemeClr val="accent1">
                    <a:lumMod val="75000"/>
                  </a:schemeClr>
                </a:solidFill>
              </a:rPr>
              <a:t>Content-</a:t>
            </a:r>
            <a:r>
              <a:rPr lang="fr-FR" sz="3700" b="1" i="1" dirty="0" err="1">
                <a:solidFill>
                  <a:schemeClr val="accent1">
                    <a:lumMod val="75000"/>
                  </a:schemeClr>
                </a:solidFill>
              </a:rPr>
              <a:t>based</a:t>
            </a:r>
            <a:endParaRPr lang="fr-FR" sz="3700" b="1" i="1" dirty="0">
              <a:solidFill>
                <a:schemeClr val="accent1">
                  <a:lumMod val="75000"/>
                </a:schemeClr>
              </a:solidFill>
            </a:endParaRPr>
          </a:p>
          <a:p>
            <a:endParaRPr lang="fr-FR" sz="3700" b="1" i="1" dirty="0">
              <a:solidFill>
                <a:schemeClr val="accent1">
                  <a:lumMod val="75000"/>
                </a:schemeClr>
              </a:solidFill>
            </a:endParaRPr>
          </a:p>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a:solidFill>
                  <a:schemeClr val="accent1">
                    <a:lumMod val="75000"/>
                  </a:schemeClr>
                </a:solidFill>
              </a:rPr>
              <a:t>ETag:</a:t>
            </a:r>
            <a:r>
              <a:rPr lang="pt-BR" i="1" dirty="0">
                <a:solidFill>
                  <a:srgbClr val="7030A0"/>
                </a:solidFill>
              </a:rPr>
              <a:t>"33a64df551425fcc55e4d42a148795d9f25f89d4"</a:t>
            </a:r>
          </a:p>
          <a:p>
            <a:endParaRPr lang="pt-BR" dirty="0"/>
          </a:p>
          <a:p>
            <a:r>
              <a:rPr lang="en-US" dirty="0">
                <a:solidFill>
                  <a:srgbClr val="7030A0"/>
                </a:solidFill>
              </a:rPr>
              <a:t>If-None-Match:</a:t>
            </a:r>
            <a:r>
              <a:rPr lang="pt-BR"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241208"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2A81041-2F62-4894-9E9A-510A493BE848}"/>
              </a:ext>
            </a:extLst>
          </p:cNvPr>
          <p:cNvSpPr/>
          <p:nvPr/>
        </p:nvSpPr>
        <p:spPr>
          <a:xfrm>
            <a:off x="7749073" y="6165241"/>
            <a:ext cx="4641688" cy="646331"/>
          </a:xfrm>
          <a:prstGeom prst="rect">
            <a:avLst/>
          </a:prstGeom>
        </p:spPr>
        <p:txBody>
          <a:bodyPr wrap="square">
            <a:spAutoFit/>
          </a:bodyPr>
          <a:lstStyle/>
          <a:p>
            <a:r>
              <a:rPr lang="fr-FR" dirty="0"/>
              <a:t>More HTTP Headers : Cache-Control, Content-Location, Date, </a:t>
            </a:r>
            <a:r>
              <a:rPr lang="fr-FR" dirty="0" err="1"/>
              <a:t>Etag</a:t>
            </a:r>
            <a:r>
              <a:rPr lang="fr-FR" dirty="0"/>
              <a:t>, Expires, </a:t>
            </a:r>
            <a:r>
              <a:rPr lang="fr-FR" dirty="0" err="1"/>
              <a:t>Vary</a:t>
            </a:r>
            <a:r>
              <a:rPr lang="fr-FR" dirty="0"/>
              <a:t>, etc.</a:t>
            </a:r>
          </a:p>
        </p:txBody>
      </p:sp>
      <p:sp>
        <p:nvSpPr>
          <p:cNvPr id="5" name="ZoneTexte 4">
            <a:extLst>
              <a:ext uri="{FF2B5EF4-FFF2-40B4-BE49-F238E27FC236}">
                <a16:creationId xmlns:a16="http://schemas.microsoft.com/office/drawing/2014/main" id="{3C4191CC-89DE-4BBB-A007-E260C1EDB24D}"/>
              </a:ext>
            </a:extLst>
          </p:cNvPr>
          <p:cNvSpPr txBox="1"/>
          <p:nvPr/>
        </p:nvSpPr>
        <p:spPr>
          <a:xfrm>
            <a:off x="1845074" y="4603904"/>
            <a:ext cx="2166683" cy="461665"/>
          </a:xfrm>
          <a:prstGeom prst="rect">
            <a:avLst/>
          </a:prstGeom>
          <a:noFill/>
        </p:spPr>
        <p:txBody>
          <a:bodyPr wrap="none" rtlCol="0">
            <a:spAutoFit/>
          </a:bodyPr>
          <a:lstStyle/>
          <a:p>
            <a:r>
              <a:rPr lang="fr-FR" sz="2400" dirty="0">
                <a:solidFill>
                  <a:schemeClr val="bg1">
                    <a:lumMod val="50000"/>
                  </a:schemeClr>
                </a:solidFill>
              </a:rPr>
              <a:t>Strong </a:t>
            </a:r>
            <a:r>
              <a:rPr lang="fr-FR" sz="2400" dirty="0" err="1">
                <a:solidFill>
                  <a:schemeClr val="bg1">
                    <a:lumMod val="50000"/>
                  </a:schemeClr>
                </a:solidFill>
              </a:rPr>
              <a:t>validator</a:t>
            </a:r>
            <a:endParaRPr lang="fr-FR" sz="2400" dirty="0">
              <a:solidFill>
                <a:schemeClr val="bg1">
                  <a:lumMod val="50000"/>
                </a:schemeClr>
              </a:solidFill>
            </a:endParaRPr>
          </a:p>
        </p:txBody>
      </p:sp>
      <p:sp>
        <p:nvSpPr>
          <p:cNvPr id="11" name="ZoneTexte 10">
            <a:extLst>
              <a:ext uri="{FF2B5EF4-FFF2-40B4-BE49-F238E27FC236}">
                <a16:creationId xmlns:a16="http://schemas.microsoft.com/office/drawing/2014/main" id="{0823C36E-F675-4996-A230-7A4203814846}"/>
              </a:ext>
            </a:extLst>
          </p:cNvPr>
          <p:cNvSpPr txBox="1"/>
          <p:nvPr/>
        </p:nvSpPr>
        <p:spPr>
          <a:xfrm>
            <a:off x="8134057" y="4603904"/>
            <a:ext cx="2056140" cy="461665"/>
          </a:xfrm>
          <a:prstGeom prst="rect">
            <a:avLst/>
          </a:prstGeom>
          <a:noFill/>
        </p:spPr>
        <p:txBody>
          <a:bodyPr wrap="none" rtlCol="0">
            <a:spAutoFit/>
          </a:bodyPr>
          <a:lstStyle/>
          <a:p>
            <a:r>
              <a:rPr lang="fr-FR" sz="2400" dirty="0">
                <a:solidFill>
                  <a:schemeClr val="bg1">
                    <a:lumMod val="50000"/>
                  </a:schemeClr>
                </a:solidFill>
              </a:rPr>
              <a:t>Weak </a:t>
            </a:r>
            <a:r>
              <a:rPr lang="fr-FR" sz="2400" dirty="0" err="1">
                <a:solidFill>
                  <a:schemeClr val="bg1">
                    <a:lumMod val="50000"/>
                  </a:schemeClr>
                </a:solidFill>
              </a:rPr>
              <a:t>validator</a:t>
            </a:r>
            <a:endParaRPr lang="fr-FR" sz="2400" dirty="0">
              <a:solidFill>
                <a:schemeClr val="bg1">
                  <a:lumMod val="50000"/>
                </a:schemeClr>
              </a:solidFill>
            </a:endParaRPr>
          </a:p>
        </p:txBody>
      </p:sp>
    </p:spTree>
    <p:extLst>
      <p:ext uri="{BB962C8B-B14F-4D97-AF65-F5344CB8AC3E}">
        <p14:creationId xmlns:p14="http://schemas.microsoft.com/office/powerpoint/2010/main" val="28455693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702" y="-114119"/>
            <a:ext cx="10515600" cy="1325563"/>
          </a:xfrm>
        </p:spPr>
        <p:txBody>
          <a:bodyPr/>
          <a:lstStyle/>
          <a:p>
            <a:r>
              <a:rPr lang="fr-FR" dirty="0"/>
              <a:t>REST cache HTTP/1.1</a:t>
            </a:r>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609765"/>
            <a:ext cx="6119814" cy="61712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
        <p:nvSpPr>
          <p:cNvPr id="4" name="Rectangle 3">
            <a:extLst>
              <a:ext uri="{FF2B5EF4-FFF2-40B4-BE49-F238E27FC236}">
                <a16:creationId xmlns:a16="http://schemas.microsoft.com/office/drawing/2014/main" id="{750E216E-8BF4-4F43-A6F4-D0352030F703}"/>
              </a:ext>
            </a:extLst>
          </p:cNvPr>
          <p:cNvSpPr/>
          <p:nvPr/>
        </p:nvSpPr>
        <p:spPr>
          <a:xfrm>
            <a:off x="211242" y="6068613"/>
            <a:ext cx="4222213" cy="307777"/>
          </a:xfrm>
          <a:prstGeom prst="rect">
            <a:avLst/>
          </a:prstGeom>
        </p:spPr>
        <p:txBody>
          <a:bodyPr wrap="square">
            <a:spAutoFit/>
          </a:bodyPr>
          <a:lstStyle/>
          <a:p>
            <a:r>
              <a:rPr lang="fr-FR" sz="1400" i="1" dirty="0">
                <a:solidFill>
                  <a:schemeClr val="accent1">
                    <a:lumMod val="75000"/>
                  </a:schemeClr>
                </a:solidFill>
              </a:rPr>
              <a:t>Example: </a:t>
            </a:r>
            <a:r>
              <a:rPr lang="fr-FR" sz="1400" i="1" dirty="0" err="1">
                <a:solidFill>
                  <a:schemeClr val="accent1">
                    <a:lumMod val="75000"/>
                  </a:schemeClr>
                </a:solidFill>
              </a:rPr>
              <a:t>Cache-Control:private,max-age</a:t>
            </a:r>
            <a:r>
              <a:rPr lang="fr-FR" sz="1400" i="1" dirty="0">
                <a:solidFill>
                  <a:schemeClr val="accent1">
                    <a:lumMod val="75000"/>
                  </a:schemeClr>
                </a:solidFill>
              </a:rPr>
              <a:t>=100 </a:t>
            </a:r>
            <a:endParaRPr lang="fr-FR" sz="1400" dirty="0"/>
          </a:p>
        </p:txBody>
      </p:sp>
    </p:spTree>
    <p:extLst>
      <p:ext uri="{BB962C8B-B14F-4D97-AF65-F5344CB8AC3E}">
        <p14:creationId xmlns:p14="http://schemas.microsoft.com/office/powerpoint/2010/main" val="231994422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57733</TotalTime>
  <Words>3937</Words>
  <Application>Microsoft Office PowerPoint</Application>
  <PresentationFormat>Grand écran</PresentationFormat>
  <Paragraphs>921</Paragraphs>
  <Slides>96</Slides>
  <Notes>13</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96</vt:i4>
      </vt:variant>
    </vt:vector>
  </HeadingPairs>
  <TitlesOfParts>
    <vt:vector size="108" baseType="lpstr">
      <vt:lpstr>Angsana New</vt:lpstr>
      <vt:lpstr>Arial</vt:lpstr>
      <vt:lpstr>Calibri</vt:lpstr>
      <vt:lpstr>Calibri Light</vt:lpstr>
      <vt:lpstr>Consolas</vt:lpstr>
      <vt:lpstr>interval</vt:lpstr>
      <vt:lpstr>Lato</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Présentation PowerPoint</vt:lpstr>
      <vt:lpstr>Type de clients des API</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benefits</vt:lpstr>
      <vt:lpstr>REST (REpresentational State Transfer)</vt:lpstr>
      <vt:lpstr>REST : Contrainte numéro 1/6</vt:lpstr>
      <vt:lpstr>Client-Serveur</vt:lpstr>
      <vt:lpstr>REST : Contrainte numéro 2/6</vt:lpstr>
      <vt:lpstr>REST : Contrainte numéro 3/6</vt:lpstr>
      <vt:lpstr>REST versus SOAP</vt:lpstr>
      <vt:lpstr>REST : Contrainte numéro 4/6</vt:lpstr>
      <vt:lpstr>REST : Contrainte numéro 5/6</vt:lpstr>
      <vt:lpstr>Architecture monolithe</vt:lpstr>
      <vt:lpstr>Architecture micro-services</vt:lpstr>
      <vt:lpstr>Architecture micro-services</vt:lpstr>
      <vt:lpstr>REST : Contrainte numéro 6/6</vt:lpstr>
      <vt:lpstr>REST HTTP et bonnes pratiques </vt:lpstr>
      <vt:lpstr>HTTP Header « Content-Type »</vt:lpstr>
      <vt:lpstr>HTTP Header « Accept »</vt:lpstr>
      <vt:lpstr>Codes de retour HTTP</vt:lpstr>
      <vt:lpstr>Relation entre l'URL et les méthodes HTTP</vt:lpstr>
      <vt:lpstr>Relation entre l'URL et les méthodes HTTP</vt:lpstr>
      <vt:lpstr>Méthodes HTTP : idempotence</vt:lpstr>
      <vt:lpstr>Méthodes HTTP : idempotence</vt:lpstr>
      <vt:lpstr>Méthodes HTTP : idempotence</vt:lpstr>
      <vt:lpstr>GET and QueryString for filtering</vt:lpstr>
      <vt:lpstr>Get and return type</vt:lpstr>
      <vt:lpstr>I need to insert =&gt; POST or PUT ?</vt:lpstr>
      <vt:lpstr>I need to update =&gt; PUT or PATCH ?</vt:lpstr>
      <vt:lpstr>POST for specifics cases</vt:lpstr>
      <vt:lpstr>Comment uploader une image, vidéo?</vt:lpstr>
      <vt:lpstr>PATCH permet une mise à jour partielle des données</vt:lpstr>
      <vt:lpstr>PATCH standard JSON Patch</vt:lpstr>
      <vt:lpstr>Modéliser vos API sous forme de catalogue</vt:lpstr>
      <vt:lpstr>Modéliser vos API en domaines fonctionnels</vt:lpstr>
      <vt:lpstr>Modéliser vos API en domaines fonctionnels</vt:lpstr>
      <vt:lpstr>Modéliser vos API en domaines fonctionnelles</vt:lpstr>
      <vt:lpstr>Modéliser vos API en domaines fonctionnels</vt:lpstr>
      <vt:lpstr>Modéliser vos API en domaines fonctionnels</vt:lpstr>
      <vt:lpstr>Modéliser vos API en domaines fonctionnels</vt:lpstr>
      <vt:lpstr>Modéliser vos API en domaines fonctionnels</vt:lpstr>
      <vt:lpstr>Modéliser vos API en domaines fonctionnels</vt:lpstr>
      <vt:lpstr>Modéliser vos API en domaines fonctionnels</vt:lpstr>
      <vt:lpstr>Modéliser vos API en domaines fonctionnels</vt:lpstr>
      <vt:lpstr>Modéliser vos API en domaines fonctionnels</vt:lpstr>
      <vt:lpstr>Modéliser vos API en domaines fonctionnels</vt:lpstr>
      <vt:lpstr>Modéliser vos API en domaines fonctionnels</vt:lpstr>
      <vt:lpstr>Modéliser vos API en domaines fonctionnels</vt:lpstr>
      <vt:lpstr>Modéliser vos API en domaines fonctionnels</vt:lpstr>
      <vt:lpstr>Présentation PowerPoint</vt:lpstr>
      <vt:lpstr>Le nommage c’est évident !</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REST cache HTTP/1.1 : Assets static</vt:lpstr>
      <vt:lpstr>RESTful</vt:lpstr>
      <vt:lpstr>Présentation PowerPoint</vt:lpstr>
      <vt:lpstr>Le modèle de maturité de Leonard Richardson</vt:lpstr>
      <vt:lpstr>Niveau 3 : Les liens hypermédia (HATEOAS)</vt:lpstr>
      <vt:lpstr>Niveau 3 : Les liens hypermédia (HATEOAS)</vt:lpstr>
      <vt:lpstr>Le plus adapté aux besoins : Open API</vt:lpstr>
      <vt:lpstr>One more thing !</vt:lpstr>
      <vt:lpstr>Quelle technologie choisir ?</vt:lpstr>
      <vt:lpstr>Quel technologie choisir ?</vt:lpstr>
      <vt:lpstr>Conclusion</vt:lpstr>
      <vt:lpstr>Merci  Questions ? </vt:lpstr>
      <vt:lpstr>REST cache HTTP/1.1</vt:lpstr>
      <vt:lpstr>REST cache HTTP/1.1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Guillaume Chervet</cp:lastModifiedBy>
  <cp:revision>979</cp:revision>
  <cp:lastPrinted>2017-05-21T13:26:06Z</cp:lastPrinted>
  <dcterms:created xsi:type="dcterms:W3CDTF">2017-03-15T18:15:39Z</dcterms:created>
  <dcterms:modified xsi:type="dcterms:W3CDTF">2019-04-06T17:43:07Z</dcterms:modified>
</cp:coreProperties>
</file>